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embeddedFontLst>
    <p:embeddedFont>
      <p:font typeface="Cairo"/>
      <p:regular r:id="rId201314"/>
      <p:bold r:id="rId20131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أهلًا بكِ، ويسعدنا أن نلتقي. اليوم نعرّفكِ على ركن ليل مامز، وهو مساحة خاصة بكِ داخل تطبيق ليل بيبي. فيها المنتجات التي تحبينها، بكلماتكِ أنتِ، للأمهات اللواتي يثقن بكِ. على الشاشة ترين ركنين حقيقيين من التطبيق، وسنمرّ معًا على كل خطوة، من الفكرة حتى الانضمام، في دقائق قليلة. وإن خطر لكِ سؤال في أي لحظة فاسألينا فورًا، فهذا لقاء بيننا وليس عرضًا من طرف واحد.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الفكرة بسيطة جدًا: الأمهات يثقن بالأمهات. حين تقولين لمتابعاتكِ إنكِ تحبين منتجًا، فهنّ يُصغين، لأن كلامكِ صادر عن تجربة حقيقية وليس عن إعلان. ركن ليل مامز يعطي منتجاتكِ المفضلة بيتًا داخل تطبيق ليل بيبي، باسمكِ وصورتكِ وكلماتكِ. لا نطلب منكِ أن تغيّري شيئًا في عادتكِ، فقط أن تشاركي ما تحبينه أصلًا، ونحن نتولى الباقي. تخيّلي أن توصية صغيرة منكِ تصل إلى أمهات كثيرات يثقن برأيكِ، وتجد منتجًا يناسب طفلًا آخر. هذا بالضبط ما نريد أن نبنيه معكِ.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ثلاثة أشياء تصبح لكِ حين تنضمين. الأول ركنكِ: صفحتكِ الخاصة في التطبيق وعلى الويب، وتمتلئ بالمنتجات التي تختارينها أنتِ. الثاني رمزكِ الشخصي، وهو يرحّب بالعميلات الجدد في أول طلب لهنّ معكِ. والثالث أرباحكِ، فتربحين مما تشتريه الأمهات من ركنكِ، وتصلكِ أرباحكِ إلى حسابكِ البنكي. ركنٌ ورمزٌ وأرباح، وكلها باسمكِ أنتِ. وكل واحد من هذه الثلاثة سنشرحه بالتفصيل في الشرائح التالية، فلا تقلقي إن بدا الكلام سريعًا الآن.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الطريق إلى ركنكِ أربع خطوات. الأولى أن تنضمي، فندعوكِ ونجهّز ركنكِ بأنفسنا. الثانية أن تختاري المنتجات التي تحبينها وتكتبي لماذا تحبينها. الثالثة أن تشاركي رابطكِ أو رمز الاستجابة السريعة مع متابعاتكِ. والرابعة أن تربحي من كل طلب مدفوع من ركنكِ. لا تعقيد في الأمر، وسنكون بجانبكِ في كل خطوة منذ اليوم الأول. هذه هي الصورة الكاملة في أربع كلمات: انضمي، اختاري، شاركي، اربحي، وسنتوقف عند كل واحدة منها بعد قليل.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هذا ركنكِ كما تراه الأمهات في تطبيق ليل بيبي. تظهر صورتكِ وقصتكِ وروابط حساباتكِ، ثم اختياراتكِ مرتبة حسب الفئة حتى يسهل التصفح. وفي الركن نفسه المتابعات والحفظ وزر أبلغيني، فلا تحتاجين إلى شيء إضافي. الشاشة الأولى تُريكِ ركنكِ واختياراتكِ، والثانية صورتكِ وقصتكِ ورمزكِ كما تظهر للأمهات اللواتي يزرن صفحتكِ، وكأنهن يتصفحن رفّ صديقة. وكل ما يظهر هنا يأتي مما تقدّمينه أنتِ، فتبدو الصفحة كأنها تشبهكِ تمامًا، وتستطيعين تغيير الصورة والقصة متى شئتِ.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هنا يحدث الفرق. كل منتج تختارينه يحمل ملاحظتكِ تحت عنوان لماذا أحبه، فتسمع الأمهات عنه منكِ مباشرة، وليس من إعلان. اكتبي بصوتكِ كما تتحدثين مع صديقة، فسطر صادق واحد يكفي. وتستطيعين تعديل ملاحظاتكِ في أي وقت، ويراجعها فريقنا قبل أن تظهر للجميع، حتى نطمئن أن كل شيء مرتب وسليم وأن صوتكِ يصل كما تريدينه. هذه الملاحظة هي التي تصنع الثقة، وهي أهم ما تقدّمينه للأمهات اللواتي يقرأن.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بعد أن تدخل الأم ركنكِ، تستطيع متابعتكِ بنقرة واحدة. ومن تلك اللحظة تبقى قريبة منكِ: كلما أضفتِ منتجات جديدة وصلها تنبيه، وظهرت أحدث اختياراتكِ على شاشتها الرئيسية في التطبيق. هكذا لا تحتاجين إلى تذكير أحد، فمتابعاتكِ يعرفن ما جديدكِ في وقته، ويعدن إلى ركنكِ كلما أضفتِ شيئًا يستحق النظر. وهكذا تتحول التوصية الواحدة إلى علاقة مستمرة، دون أن تفعلي أكثر من إضافة ما تحبينه.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وهذه رحلة متابعاتكِ حين يقررن الشراء. تفتح الأم ركنكِ وتضيف كل اختياراتكِ إلى السلة دفعة واحدة إن أرادت، ويبقى اسمكِ ظاهرًا على كل منتج في السلة، فتعرف من أوصت به. ويظهر رمزكِ الشخصي في ملفكِ، وفي النهاية تصلها رسالة شكر تذكر اسمكِ. كل خطوة صغيرة تقول لها إن هذه التوصية جاءت منكِ. والأم لا تحتاج إلى تعليمات، فكل شيء واضح أمامها خطوة بعد خطوة، وكل ذلك يعود بالفضل إلى توصيتكِ أنتِ.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ركنكِ لا يعيش داخل التطبيق فقط. له أيضًا صفحة على الويب بالشكل نفسه، تفتح على الحاسوب وعلى الهاتف. وهذا يعني أن رابطًا واحدًا يكفيكِ للجميع، سواء نشرتِه على إنستغرام أو سناب شات أو واتساب أو في أي مكان تشاركين فيه. فمن يضغط على رابطكِ يرى اختياراتكِ مباشرة، ورمزكِ يأخذهنّ إلى التطبيق. ويعني ذلك أن متابعاتكِ اللواتي لا يملكن التطبيق بعد يستطعن مشاهدة ركنكِ أيضًا.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المشاركة سهلة بقدر ما تتخيلين. من التطبيق تحصلين على رمز QR بهوية ليل بيبي لركنكِ، يناسب القصص والفعاليات واللقاءات. ويمكنكِ إرسال الرابط عبر واتساب أو الرسائل بنقرة واحدة. وإن أردتِ أن تعرفي أي منصة تجلب لكِ أكثر، فأنشئي رابطًا مستقلًا لكل مكان تنشرين فيه، وسيحسب لكِ النقرات على كل رابط من لوحتكِ. جرّبي أن تضعي الرمز في إحدى قصصكِ، وسترين كيف تتفاعل المتابعات معه.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هذه لوحتكِ، واسمها ركني. حين تفتحينها ترين ما كسبتِه بنظرة واحدة، ثم أهدافكِ وملخصًا لآخر سبعة أيام يُريكِ ما جرى في ركنكِ. واللوحة تعمل على هاتفكِ كما تعمل على الحاسوب، بالعربية والإنجليزية، فاختاري اللغة التي تريحكِ. لا تحتاجين إلى تثبيت أي شيء، تفتحينها من المتصفح وتجدين كل شيء في مكانه. والأهم أن اللوحة مصممة لتكون بسيطة، فلا تحتاجين إلى خبرة تقنية للتعامل معها.</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وفي اللوحة أربع أدوات صغيرة تسهّل عليكِ الأمر. اختياراتكِ تُريكِ كيف يؤدي كل منتج. ومكتبة الصور فيها صور المنتجات جاهزة للنشر، ويمكنكِ تنزيلها كلها دفعة واحدة. وقسم المهام فيه طلبات من فريقنا، فإذا نشرتِ ما طلبناه علّميه منجزًا. وأخيرًا ملفكِ الشخصي، وفيه ما يصل إلى اثنتي عشرة صورة وثلاثة فيديوهات. كل أداة منها موجودة لتوفر عليكِ وقتًا، لا لتزيد عليكِ عملًا، وتستعملين منها ما يناسبكِ فقط.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وهذه الشريحة عن الأرباح، وهي تأتي من مصادر واضحة. الأول العمولة على كل طلب مدفوع من المنتجات التي توصين بها. الثاني مكافأة الإحالة، حين تنضم عميلة جديدة برمزكِ وتُتم أول طلب مدفوع. والثالث الدفعات، وتُدفع إلى حسابكِ البنكي الموثّق بعد انتهاء فترة الإرجاع، مع كشف حساب يمكنكِ تنزيله. أما نسب الأرباح فنتفق عليها معكِ في فريق ليل بيبي قبل أن تبدئي، فلا مفاجآت.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الثقة هي أساس كل هذا، ولذلك نحرص على خصوصية الجميع. ترين المنتجات التي اشترتها العميلات من ركنكِ، لكنكِ لا ترين أسماءهنّ ولا أرقام هواتفهنّ ولا عناوينهنّ أبدًا. وفريقنا يراجع الصور والفيديوهات قبل أن تُنشر، ويؤكّد شخصان منا بياناتكِ البنكية قبل أي دفعة. وكل شيء يعمل بالعربية والإنجليزية، حتى تشعري أن المكان مكانكِ. ونحن نأخذ هذا الجانب بجدية كاملة، لأن ثقتكِ بنا وثقة العميلات بكِ هما أساس البرنامج.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لستِ وحدكِ في هذا. هناك فريق مخصّص في ليل بيبي يدير ركنكِ معكِ: يتولى المهام وصور المنتجات والموافقات نيابةً عنكِ، فلا تحتاجين إلى متابعة التفاصيل بنفسكِ. نعدّ لكِ صور المنتجات جاهزة للنشر، ونرسل لكِ مهامًا واضحة حين نحتاج منكِ شيئًا. وإن احتجتِ إلى مساعدة في أي وقت فتواصلي معنا عبر واتساب على الرقم ‎+965 6653 3357 أو عبر البريد الإلكتروني ‎info@lilbabykw.com، وسنردّ عليكِ.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وهكذا نصل إلى نهاية العرض. الانضمام سهل: تخبريننا أنكِ معنا، فنجهّز ركنكِ ونرسل لكِ الدعوة، ثم تختارين منتجاتكِ وتشاركين رابطكِ مع من يثقن بكِ. ولا شيء من هذا يحتاج منكِ وقتًا طويلًا. هذه بيانات التواصل معنا، وسنكون سعداء بأن نبدأ معًا في أي وقت يناسبكِ. شكرًا لكِ على وقتكِ، وأهلًا بكِ في ركن ليل مامز.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image" Target="../media/image-1-2.png"/><Relationship Id="rId3" Type="http://schemas.openxmlformats.org/officeDocument/2006/relationships/video" Target="../media/media-1-3.mp4"/><Relationship Id="rId4" Type="http://schemas.microsoft.com/office/2007/relationships/media" Target="../media/media-1-3.mp4"/><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g"/><Relationship Id="rId3" Type="http://schemas.openxmlformats.org/officeDocument/2006/relationships/image" Target="../media/image-5-3.png"/><Relationship Id="rId4" Type="http://schemas.openxmlformats.org/officeDocument/2006/relationships/image" Target="../media/image-5-4.jpg"/><Relationship Id="rId5" Type="http://schemas.openxmlformats.org/officeDocument/2006/relationships/image" Target="../media/image-5-3.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video" Target="../media/media-6-2.mp4"/><Relationship Id="rId3" Type="http://schemas.microsoft.com/office/2007/relationships/media" Target="../media/media-6-2.mp4"/><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g"/><Relationship Id="rId3" Type="http://schemas.openxmlformats.org/officeDocument/2006/relationships/image" Target="../media/image-7-3.png"/><Relationship Id="rId4" Type="http://schemas.openxmlformats.org/officeDocument/2006/relationships/image" Target="../media/image-7-4.jpg"/><Relationship Id="rId5" Type="http://schemas.openxmlformats.org/officeDocument/2006/relationships/image" Target="../media/image-7-3.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g"/><Relationship Id="rId3" Type="http://schemas.openxmlformats.org/officeDocument/2006/relationships/image" Target="../media/image-8-3.png"/><Relationship Id="rId4" Type="http://schemas.openxmlformats.org/officeDocument/2006/relationships/image" Target="../media/image-8-4.jpg"/><Relationship Id="rId5" Type="http://schemas.openxmlformats.org/officeDocument/2006/relationships/image" Target="../media/image-8-3.png"/><Relationship Id="rId6" Type="http://schemas.openxmlformats.org/officeDocument/2006/relationships/image" Target="../media/image-8-6.jpg"/><Relationship Id="rId7" Type="http://schemas.openxmlformats.org/officeDocument/2006/relationships/image" Target="../media/image-8-3.png"/><Relationship Id="rId8" Type="http://schemas.openxmlformats.org/officeDocument/2006/relationships/image" Target="../media/image-8-8.jpg"/><Relationship Id="rId9" Type="http://schemas.openxmlformats.org/officeDocument/2006/relationships/image" Target="../media/image-8-3.png"/><Relationship Id="rId10" Type="http://schemas.openxmlformats.org/officeDocument/2006/relationships/image" Target="../media/image-8-10.png"/><Relationship Id="rId11" Type="http://schemas.openxmlformats.org/officeDocument/2006/relationships/slideLayout" Target="../slideLayouts/slideLayout1.xml"/><Relationship Id="rId1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video" Target="../media/media-9-2.mp4"/><Relationship Id="rId3" Type="http://schemas.microsoft.com/office/2007/relationships/media" Target="../media/media-9-2.mp4"/><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jp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video" Target="../media/media-10-2.mp4"/><Relationship Id="rId3" Type="http://schemas.microsoft.com/office/2007/relationships/media" Target="../media/media-10-2.mp4"/><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jp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jpg"/><Relationship Id="rId3" Type="http://schemas.openxmlformats.org/officeDocument/2006/relationships/image" Target="../media/image-11-3.png"/><Relationship Id="rId4" Type="http://schemas.openxmlformats.org/officeDocument/2006/relationships/image" Target="../media/image-11-4.jp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g"/><Relationship Id="rId3" Type="http://schemas.openxmlformats.org/officeDocument/2006/relationships/image" Target="../media/image-12-3.jpg"/><Relationship Id="rId4" Type="http://schemas.openxmlformats.org/officeDocument/2006/relationships/image" Target="../media/image-12-4.jpg"/><Relationship Id="rId5" Type="http://schemas.openxmlformats.org/officeDocument/2006/relationships/image" Target="../media/image-12-5.jp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jpe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Slide-16-image-1.jpe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2"/>
          <a:stretch>
            <a:fillRect/>
          </a:stretch>
        </p:blipFill>
        <p:spPr>
          <a:xfrm>
            <a:off x="548640" y="347472"/>
            <a:ext cx="1139838" cy="347472"/>
          </a:xfrm>
          <a:prstGeom prst="rect">
            <a:avLst/>
          </a:prstGeom>
        </p:spPr>
      </p:pic>
      <p:sp>
        <p:nvSpPr>
          <p:cNvPr id="4" name="cover-eyebrow1"/>
          <p:cNvSpPr/>
          <p:nvPr/>
        </p:nvSpPr>
        <p:spPr>
          <a:xfrm>
            <a:off x="5434584" y="1911096"/>
            <a:ext cx="5943600" cy="365760"/>
          </a:xfrm>
          <a:prstGeom prst="rect">
            <a:avLst/>
          </a:prstGeom>
          <a:noFill/>
          <a:ln/>
        </p:spPr>
        <p:txBody>
          <a:bodyPr wrap="square" lIns="0" tIns="0" rIns="0" bIns="0" rtlCol="0" anchor="t"/>
          <a:lstStyle/>
          <a:p>
            <a:pPr rtl="1" algn="r" indent="0" marL="0">
              <a:lnSpc>
                <a:spcPct val="115000"/>
              </a:lnSpc>
              <a:buNone/>
            </a:pPr>
            <a:r>
              <a:rPr lang="ar-KW" altLang="en-US" sz="1600" b="1" dirty="0">
                <a:solidFill>
                  <a:srgbClr val="20C7D9"/>
                </a:solidFill>
                <a:latin typeface="Cairo" pitchFamily="34" charset="0"/>
                <a:ea typeface="Cairo" pitchFamily="34" charset="-122"/>
                <a:cs typeface="Cairo" pitchFamily="34" charset="-120"/>
              </a:rPr>
              <a:t>ليل بيبي تقدّم</a:t>
            </a:r>
            <a:endParaRPr lang="ar-KW" sz="1600" dirty="0"/>
          </a:p>
        </p:txBody>
      </p:sp>
      <p:sp>
        <p:nvSpPr>
          <p:cNvPr id="5" name="cover-title2"/>
          <p:cNvSpPr/>
          <p:nvPr/>
        </p:nvSpPr>
        <p:spPr>
          <a:xfrm>
            <a:off x="4511040" y="2331720"/>
            <a:ext cx="6949440" cy="1051560"/>
          </a:xfrm>
          <a:prstGeom prst="rect">
            <a:avLst/>
          </a:prstGeom>
          <a:noFill/>
          <a:ln/>
        </p:spPr>
        <p:txBody>
          <a:bodyPr wrap="square" lIns="0" tIns="0" rIns="0" bIns="0" rtlCol="0" anchor="ctr"/>
          <a:lstStyle/>
          <a:p>
            <a:pPr rtl="1" algn="r" indent="0" marL="0">
              <a:lnSpc>
                <a:spcPct val="115000"/>
              </a:lnSpc>
              <a:buNone/>
            </a:pPr>
            <a:r>
              <a:rPr lang="ar-KW" altLang="en-US" sz="6000" b="1" dirty="0">
                <a:solidFill>
                  <a:srgbClr val="FFFFFF"/>
                </a:solidFill>
                <a:latin typeface="Cairo" pitchFamily="34" charset="0"/>
                <a:ea typeface="Cairo" pitchFamily="34" charset="-122"/>
                <a:cs typeface="Cairo" pitchFamily="34" charset="-120"/>
              </a:rPr>
              <a:t>ركن ليل مامز</a:t>
            </a:r>
            <a:endParaRPr lang="ar-KW" sz="6000" dirty="0"/>
          </a:p>
        </p:txBody>
      </p:sp>
      <p:sp>
        <p:nvSpPr>
          <p:cNvPr id="6" name="cover-tagline3"/>
          <p:cNvSpPr/>
          <p:nvPr/>
        </p:nvSpPr>
        <p:spPr>
          <a:xfrm>
            <a:off x="5516880" y="3474720"/>
            <a:ext cx="5943600" cy="365760"/>
          </a:xfrm>
          <a:prstGeom prst="rect">
            <a:avLst/>
          </a:prstGeom>
          <a:noFill/>
          <a:ln/>
        </p:spPr>
        <p:txBody>
          <a:bodyPr wrap="square" lIns="0" tIns="0" rIns="0" bIns="0" rtlCol="0" anchor="t"/>
          <a:lstStyle/>
          <a:p>
            <a:pPr rtl="1" algn="r" indent="0" marL="0">
              <a:lnSpc>
                <a:spcPct val="115000"/>
              </a:lnSpc>
              <a:buNone/>
            </a:pPr>
            <a:r>
              <a:rPr lang="ar-KW" altLang="en-US" sz="1800" b="1" spc="300" kern="0" dirty="0">
                <a:solidFill>
                  <a:srgbClr val="20C7D9"/>
                </a:solidFill>
                <a:latin typeface="Cairo" pitchFamily="34" charset="0"/>
                <a:ea typeface="Cairo" pitchFamily="34" charset="-122"/>
                <a:cs typeface="Cairo" pitchFamily="34" charset="-120"/>
              </a:rPr>
              <a:t>LIL’ FOR LITTLE</a:t>
            </a:r>
            <a:endParaRPr lang="ar-KW" sz="1800" dirty="0"/>
          </a:p>
        </p:txBody>
      </p:sp>
      <p:sp>
        <p:nvSpPr>
          <p:cNvPr id="7" name="cover-sub4"/>
          <p:cNvSpPr/>
          <p:nvPr/>
        </p:nvSpPr>
        <p:spPr>
          <a:xfrm>
            <a:off x="6522720" y="4114800"/>
            <a:ext cx="4937760" cy="1280160"/>
          </a:xfrm>
          <a:prstGeom prst="rect">
            <a:avLst/>
          </a:prstGeom>
          <a:noFill/>
          <a:ln/>
        </p:spPr>
        <p:txBody>
          <a:bodyPr wrap="square" lIns="0" tIns="0" rIns="0" bIns="0" rtlCol="0" anchor="t"/>
          <a:lstStyle/>
          <a:p>
            <a:pPr rtl="1" algn="r" indent="0" marL="0">
              <a:lnSpc>
                <a:spcPct val="115000"/>
              </a:lnSpc>
              <a:buNone/>
            </a:pPr>
            <a:r>
              <a:rPr lang="ar-KW" altLang="en-US" sz="2000" dirty="0">
                <a:solidFill>
                  <a:srgbClr val="EBE6F0"/>
                </a:solidFill>
                <a:latin typeface="Cairo" pitchFamily="34" charset="0"/>
                <a:ea typeface="Cairo" pitchFamily="34" charset="-122"/>
                <a:cs typeface="Cairo" pitchFamily="34" charset="-120"/>
              </a:rPr>
              <a:t>ركنكِ في ليل بيبي: المنتجات التي تحبينها، بكلماتكِ أنتِ، للأمهات اللواتي يثقن بكِ.</a:t>
            </a:r>
            <a:endParaRPr lang="ar-KW" sz="2000" dirty="0"/>
          </a:p>
        </p:txBody>
      </p:sp>
      <p:pic>
        <p:nvPicPr>
          <p:cNvPr id="11" descr="App screen showing a mom’s Corner scrolling" name="!!phone">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a:stretch>
            <a:fillRect/>
          </a:stretch>
        </p:blipFill>
        <p:spPr>
          <a:xfrm>
            <a:off x="1459882" y="830185"/>
            <a:ext cx="2481291" cy="5395066"/>
          </a:xfrm>
          <a:prstGeom prst="rect">
            <a:avLst/>
          </a:prstGeom>
        </p:spPr>
      </p:pic>
      <p:pic>
        <p:nvPicPr>
          <p:cNvPr id="9" name="!!phone-frame" descr="Phone frame">    </p:cNvPr>
          <p:cNvPicPr>
            <a:picLocks noChangeAspect="1"/>
          </p:cNvPicPr>
          <p:nvPr/>
        </p:nvPicPr>
        <p:blipFill>
          <a:blip r:embed="rId6"/>
          <a:stretch>
            <a:fillRect/>
          </a:stretch>
        </p:blipFill>
        <p:spPr>
          <a:xfrm>
            <a:off x="601924" y="157345"/>
            <a:ext cx="4197209" cy="7358030"/>
          </a:xfrm>
          <a:prstGeom prst="rect">
            <a:avLst/>
          </a:prstGeom>
        </p:spPr>
      </p:pic>
      <p:pic>
        <p:nvPicPr>
          <p:cNvPr id="10" name="cover-mascot5" descr="Lil, the Lil’ Baby mascot">    </p:cNvPr>
          <p:cNvPicPr>
            <a:picLocks noChangeAspect="1"/>
          </p:cNvPicPr>
          <p:nvPr/>
        </p:nvPicPr>
        <p:blipFill>
          <a:blip r:embed="rId7"/>
          <a:stretch>
            <a:fillRect/>
          </a:stretch>
        </p:blipFill>
        <p:spPr>
          <a:xfrm>
            <a:off x="10454640" y="201168"/>
            <a:ext cx="1545336" cy="1545336"/>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7" repeatCount="indefinite" fill="hold" display="0">
                  <p:stCondLst>
                    <p:cond delay="indefinite"/>
                  </p:stCondLst>
                  <p:endCondLst>
                    <p:cond evt="onStopAudio" delay="0">
                      <p:tgtEl>
                        <p:sldTgt/>
                      </p:tgtEl>
                    </p:cond>
                  </p:endCondLst>
                </p:cTn>
                <p:tgtEl>
                  <p:spTgt spid="11"/>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2"/>
          <a:stretch>
            <a:fillRect/>
          </a:stretch>
        </p:blipFill>
        <p:spPr>
          <a:xfrm>
            <a:off x="548640" y="347472"/>
            <a:ext cx="1139838" cy="347472"/>
          </a:xfrm>
          <a:prstGeom prst="rect">
            <a:avLst/>
          </a:prstGeom>
        </p:spPr>
      </p:pic>
      <p:sp>
        <p:nvSpPr>
          <p:cNvPr id="4" name="idea-r1"/>
          <p:cNvSpPr/>
          <p:nvPr/>
        </p:nvSpPr>
        <p:spPr>
          <a:xfrm>
            <a:off x="670560" y="4114800"/>
            <a:ext cx="2377440" cy="2377440"/>
          </a:xfrm>
          <a:prstGeom prst="ellipse">
            <a:avLst/>
          </a:prstGeom>
          <a:solidFill>
            <a:srgbClr val="20C7D9">
              <a:alpha val="12000"/>
            </a:srgbClr>
          </a:solidFill>
          <a:ln/>
        </p:spPr>
      </p:sp>
      <p:sp>
        <p:nvSpPr>
          <p:cNvPr id="5" name="idea-r2"/>
          <p:cNvSpPr/>
          <p:nvPr/>
        </p:nvSpPr>
        <p:spPr>
          <a:xfrm>
            <a:off x="10180320" y="4480560"/>
            <a:ext cx="1371600" cy="1371600"/>
          </a:xfrm>
          <a:prstGeom prst="ellipse">
            <a:avLst/>
          </a:prstGeom>
          <a:solidFill>
            <a:srgbClr val="20C7D9">
              <a:alpha val="8000"/>
            </a:srgbClr>
          </a:solidFill>
          <a:ln/>
        </p:spPr>
      </p:sp>
      <p:sp>
        <p:nvSpPr>
          <p:cNvPr id="6" name="idea-title3"/>
          <p:cNvSpPr/>
          <p:nvPr/>
        </p:nvSpPr>
        <p:spPr>
          <a:xfrm>
            <a:off x="1097280" y="1737360"/>
            <a:ext cx="9997440" cy="1371600"/>
          </a:xfrm>
          <a:prstGeom prst="rect">
            <a:avLst/>
          </a:prstGeom>
          <a:noFill/>
          <a:ln/>
        </p:spPr>
        <p:txBody>
          <a:bodyPr wrap="square" lIns="0" tIns="0" rIns="0" bIns="0" rtlCol="0" anchor="ctr"/>
          <a:lstStyle/>
          <a:p>
            <a:pPr algn="ctr" indent="0" marL="0">
              <a:lnSpc>
                <a:spcPct val="115000"/>
              </a:lnSpc>
              <a:buNone/>
            </a:pPr>
            <a:r>
              <a:rPr lang="ar-KW" altLang="en-US" sz="6000" b="1" dirty="0">
                <a:solidFill>
                  <a:srgbClr val="FFFFFF"/>
                </a:solidFill>
                <a:latin typeface="Cairo" pitchFamily="34" charset="0"/>
                <a:ea typeface="Cairo" pitchFamily="34" charset="-122"/>
                <a:cs typeface="Cairo" pitchFamily="34" charset="-120"/>
              </a:rPr>
              <a:t>الأمهات يثقن </a:t>
            </a:r>
            <a:pPr algn="ctr" indent="0" marL="0">
              <a:lnSpc>
                <a:spcPct val="115000"/>
              </a:lnSpc>
              <a:buNone/>
            </a:pPr>
            <a:r>
              <a:rPr lang="ar-KW" altLang="en-US" sz="6000" b="1" dirty="0">
                <a:solidFill>
                  <a:srgbClr val="20C7D9"/>
                </a:solidFill>
                <a:latin typeface="Cairo" pitchFamily="34" charset="0"/>
                <a:ea typeface="Cairo" pitchFamily="34" charset="-122"/>
                <a:cs typeface="Cairo" pitchFamily="34" charset="-120"/>
              </a:rPr>
              <a:t>بالأمهات</a:t>
            </a:r>
            <a:endParaRPr lang="ar-KW" sz="6000" dirty="0"/>
          </a:p>
        </p:txBody>
      </p:sp>
      <p:sp>
        <p:nvSpPr>
          <p:cNvPr id="7" name="idea-sub4"/>
          <p:cNvSpPr/>
          <p:nvPr/>
        </p:nvSpPr>
        <p:spPr>
          <a:xfrm>
            <a:off x="1920240" y="3383280"/>
            <a:ext cx="8351520" cy="1828800"/>
          </a:xfrm>
          <a:prstGeom prst="rect">
            <a:avLst/>
          </a:prstGeom>
          <a:noFill/>
          <a:ln/>
        </p:spPr>
        <p:txBody>
          <a:bodyPr wrap="square" lIns="0" tIns="0" rIns="0" bIns="0" rtlCol="0" anchor="t"/>
          <a:lstStyle/>
          <a:p>
            <a:pPr rtl="1" algn="ctr" indent="0" marL="0">
              <a:lnSpc>
                <a:spcPct val="125000"/>
              </a:lnSpc>
              <a:buNone/>
            </a:pPr>
            <a:r>
              <a:rPr lang="ar-KW" altLang="en-US" sz="2400" dirty="0">
                <a:solidFill>
                  <a:srgbClr val="EBE6F0"/>
                </a:solidFill>
                <a:latin typeface="Cairo" pitchFamily="34" charset="0"/>
                <a:ea typeface="Cairo" pitchFamily="34" charset="-122"/>
                <a:cs typeface="Cairo" pitchFamily="34" charset="-120"/>
              </a:rPr>
              <a:t>حين تقولين إنكِ تحبين منتجًا، تُصغي إليكِ الأمهات الأخريات. ركن ليل مامز يمنح منتجاتكِ المفضلة بيتًا داخل تطبيق ليل بيبي، باسمكِ وصورتكِ وكلماتكِ.</a:t>
            </a:r>
            <a:endParaRPr lang="ar-KW" sz="2400" dirty="0"/>
          </a:p>
        </p:txBody>
      </p:sp>
      <p:sp>
        <p:nvSpPr>
          <p:cNvPr id="8" name="idea-footer5"/>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EBE6F0"/>
                </a:solidFill>
                <a:latin typeface="Cairo" pitchFamily="34" charset="0"/>
                <a:ea typeface="Cairo" pitchFamily="34" charset="-122"/>
                <a:cs typeface="Cairo" pitchFamily="34" charset="-120"/>
              </a:rPr>
              <a:t>ركن ليل مامز · Lil’ Baby — Lil’ for little</a:t>
            </a:r>
            <a:endParaRPr lang="ar-KW" sz="1100" dirty="0"/>
          </a:p>
        </p:txBody>
      </p:sp>
      <p:sp>
        <p:nvSpPr>
          <p:cNvPr id="9" name="idea-pageno6"/>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EBE6F0"/>
                </a:solidFill>
                <a:latin typeface="Cairo" pitchFamily="34" charset="0"/>
                <a:ea typeface="Cairo" pitchFamily="34" charset="-122"/>
                <a:cs typeface="Cairo" pitchFamily="34" charset="-120"/>
              </a:rPr>
              <a:t>02</a:t>
            </a:r>
            <a:endParaRPr lang="ar-KW" sz="1100" dirty="0"/>
          </a:p>
        </p:txBody>
      </p:sp>
      <p:pic>
        <p:nvPicPr>
          <p:cNvPr id="10" name="!!mascot-mini" descr="Lil mascot">    </p:cNvPr>
          <p:cNvPicPr>
            <a:picLocks noChangeAspect="1"/>
          </p:cNvPicPr>
          <p:nvPr/>
        </p:nvPicPr>
        <p:blipFill>
          <a:blip r:embed="rId3"/>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7F9"/>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sp>
        <p:nvSpPr>
          <p:cNvPr id="4" name="what-eyebrow1"/>
          <p:cNvSpPr/>
          <p:nvPr/>
        </p:nvSpPr>
        <p:spPr>
          <a:xfrm>
            <a:off x="3048000" y="777240"/>
            <a:ext cx="859536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ما تحصلين عليه</a:t>
            </a:r>
            <a:endParaRPr lang="ar-KW" sz="1400" dirty="0"/>
          </a:p>
        </p:txBody>
      </p:sp>
      <p:sp>
        <p:nvSpPr>
          <p:cNvPr id="5" name="what-title2"/>
          <p:cNvSpPr/>
          <p:nvPr/>
        </p:nvSpPr>
        <p:spPr>
          <a:xfrm>
            <a:off x="3048000" y="1051560"/>
            <a:ext cx="859536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ثلاثة أشياء تخصّكِ</a:t>
            </a:r>
            <a:endParaRPr lang="ar-KW" sz="3600" dirty="0"/>
          </a:p>
        </p:txBody>
      </p:sp>
      <p:sp>
        <p:nvSpPr>
          <p:cNvPr id="6" name="what-tile3"/>
          <p:cNvSpPr/>
          <p:nvPr/>
        </p:nvSpPr>
        <p:spPr>
          <a:xfrm>
            <a:off x="6705600" y="1965960"/>
            <a:ext cx="4937760" cy="4114800"/>
          </a:xfrm>
          <a:prstGeom prst="roundRect">
            <a:avLst>
              <a:gd name="adj" fmla="val 4889"/>
            </a:avLst>
          </a:prstGeom>
          <a:solidFill>
            <a:srgbClr val="39096C"/>
          </a:solidFill>
          <a:ln/>
          <a:effectLst>
            <a:outerShdw sx="100000" sy="100000" kx="0" ky="0" algn="bl" rotWithShape="0" blurRad="177800" dist="50800" dir="5400000">
              <a:srgbClr val="170C28">
                <a:alpha val="15000"/>
              </a:srgbClr>
            </a:outerShdw>
          </a:effectLst>
        </p:spPr>
      </p:sp>
      <p:sp>
        <p:nvSpPr>
          <p:cNvPr id="7" name="what-r4"/>
          <p:cNvSpPr/>
          <p:nvPr/>
        </p:nvSpPr>
        <p:spPr>
          <a:xfrm>
            <a:off x="10180320" y="2423160"/>
            <a:ext cx="1005840" cy="1005840"/>
          </a:xfrm>
          <a:prstGeom prst="ellipse">
            <a:avLst/>
          </a:prstGeom>
          <a:solidFill>
            <a:srgbClr val="20C7D9"/>
          </a:solidFill>
          <a:ln/>
        </p:spPr>
      </p:sp>
      <p:pic>
        <p:nvPicPr>
          <p:cNvPr id="8" name="what-icon5" descr="Home">    </p:cNvPr>
          <p:cNvPicPr>
            <a:picLocks noChangeAspect="1"/>
          </p:cNvPicPr>
          <p:nvPr/>
        </p:nvPicPr>
        <p:blipFill>
          <a:blip r:embed="rId2"/>
          <a:stretch>
            <a:fillRect/>
          </a:stretch>
        </p:blipFill>
        <p:spPr>
          <a:xfrm>
            <a:off x="10451897" y="2694737"/>
            <a:ext cx="462686" cy="462686"/>
          </a:xfrm>
          <a:prstGeom prst="rect">
            <a:avLst/>
          </a:prstGeom>
        </p:spPr>
      </p:pic>
      <p:sp>
        <p:nvSpPr>
          <p:cNvPr id="9" name="what-t6"/>
          <p:cNvSpPr/>
          <p:nvPr/>
        </p:nvSpPr>
        <p:spPr>
          <a:xfrm>
            <a:off x="7162800" y="3977640"/>
            <a:ext cx="4023360" cy="548640"/>
          </a:xfrm>
          <a:prstGeom prst="rect">
            <a:avLst/>
          </a:prstGeom>
          <a:noFill/>
          <a:ln/>
        </p:spPr>
        <p:txBody>
          <a:bodyPr wrap="square" lIns="0" tIns="0" rIns="0" bIns="0" rtlCol="0" anchor="ctr"/>
          <a:lstStyle/>
          <a:p>
            <a:pPr rtl="1" algn="r" indent="0" marL="0">
              <a:lnSpc>
                <a:spcPct val="115000"/>
              </a:lnSpc>
              <a:buNone/>
            </a:pPr>
            <a:r>
              <a:rPr lang="ar-KW" altLang="en-US" sz="3200" b="1" dirty="0">
                <a:solidFill>
                  <a:srgbClr val="FFFFFF"/>
                </a:solidFill>
                <a:latin typeface="Cairo" pitchFamily="34" charset="0"/>
                <a:ea typeface="Cairo" pitchFamily="34" charset="-122"/>
                <a:cs typeface="Cairo" pitchFamily="34" charset="-120"/>
              </a:rPr>
              <a:t>ركنكِ</a:t>
            </a:r>
            <a:endParaRPr lang="ar-KW" sz="3200" dirty="0"/>
          </a:p>
        </p:txBody>
      </p:sp>
      <p:sp>
        <p:nvSpPr>
          <p:cNvPr id="10" name="what-t7"/>
          <p:cNvSpPr/>
          <p:nvPr/>
        </p:nvSpPr>
        <p:spPr>
          <a:xfrm>
            <a:off x="7162800" y="4617720"/>
            <a:ext cx="4023360" cy="1188720"/>
          </a:xfrm>
          <a:prstGeom prst="rect">
            <a:avLst/>
          </a:prstGeom>
          <a:noFill/>
          <a:ln/>
        </p:spPr>
        <p:txBody>
          <a:bodyPr wrap="square" lIns="0" tIns="0" rIns="0" bIns="0" rtlCol="0" anchor="t"/>
          <a:lstStyle/>
          <a:p>
            <a:pPr rtl="1" algn="r" indent="0" marL="0">
              <a:lnSpc>
                <a:spcPct val="115000"/>
              </a:lnSpc>
              <a:buNone/>
            </a:pPr>
            <a:r>
              <a:rPr lang="ar-KW" altLang="en-US" sz="2000" dirty="0">
                <a:solidFill>
                  <a:srgbClr val="EBE6F0"/>
                </a:solidFill>
                <a:latin typeface="Cairo" pitchFamily="34" charset="0"/>
                <a:ea typeface="Cairo" pitchFamily="34" charset="-122"/>
                <a:cs typeface="Cairo" pitchFamily="34" charset="-120"/>
              </a:rPr>
              <a:t>صفحتكِ الخاصة في تطبيق ليل بيبي وعلى الويب، مليئة بالمنتجات التي تختارينها.</a:t>
            </a:r>
            <a:endParaRPr lang="ar-KW" sz="2000" dirty="0"/>
          </a:p>
        </p:txBody>
      </p:sp>
      <p:sp>
        <p:nvSpPr>
          <p:cNvPr id="11" name="what-r8"/>
          <p:cNvSpPr/>
          <p:nvPr/>
        </p:nvSpPr>
        <p:spPr>
          <a:xfrm>
            <a:off x="551688" y="1965960"/>
            <a:ext cx="5971032" cy="1965960"/>
          </a:xfrm>
          <a:prstGeom prst="roundRect">
            <a:avLst>
              <a:gd name="adj" fmla="val 10233"/>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2" name="what-r9"/>
          <p:cNvSpPr/>
          <p:nvPr/>
        </p:nvSpPr>
        <p:spPr>
          <a:xfrm>
            <a:off x="5151120" y="2423160"/>
            <a:ext cx="914400" cy="914400"/>
          </a:xfrm>
          <a:prstGeom prst="ellipse">
            <a:avLst/>
          </a:prstGeom>
          <a:solidFill>
            <a:srgbClr val="20C7D9">
              <a:alpha val="30000"/>
            </a:srgbClr>
          </a:solidFill>
          <a:ln/>
        </p:spPr>
      </p:sp>
      <p:pic>
        <p:nvPicPr>
          <p:cNvPr id="13" name="what-icon10" descr="Key">    </p:cNvPr>
          <p:cNvPicPr>
            <a:picLocks noChangeAspect="1"/>
          </p:cNvPicPr>
          <p:nvPr/>
        </p:nvPicPr>
        <p:blipFill>
          <a:blip r:embed="rId3"/>
          <a:stretch>
            <a:fillRect/>
          </a:stretch>
        </p:blipFill>
        <p:spPr>
          <a:xfrm>
            <a:off x="5398008" y="2670048"/>
            <a:ext cx="420624" cy="420624"/>
          </a:xfrm>
          <a:prstGeom prst="rect">
            <a:avLst/>
          </a:prstGeom>
        </p:spPr>
      </p:pic>
      <p:sp>
        <p:nvSpPr>
          <p:cNvPr id="14" name="what-t11"/>
          <p:cNvSpPr/>
          <p:nvPr/>
        </p:nvSpPr>
        <p:spPr>
          <a:xfrm>
            <a:off x="807720" y="2377440"/>
            <a:ext cx="4023360" cy="457200"/>
          </a:xfrm>
          <a:prstGeom prst="rect">
            <a:avLst/>
          </a:prstGeom>
          <a:noFill/>
          <a:ln/>
        </p:spPr>
        <p:txBody>
          <a:bodyPr wrap="square" lIns="0" tIns="0" rIns="0" bIns="0" rtlCol="0" anchor="ctr"/>
          <a:lstStyle/>
          <a:p>
            <a:pPr rtl="1" algn="r" indent="0" marL="0">
              <a:lnSpc>
                <a:spcPct val="115000"/>
              </a:lnSpc>
              <a:buNone/>
            </a:pPr>
            <a:r>
              <a:rPr lang="ar-KW" altLang="en-US" sz="2600" b="1" dirty="0">
                <a:solidFill>
                  <a:srgbClr val="2F3742"/>
                </a:solidFill>
                <a:latin typeface="Cairo" pitchFamily="34" charset="0"/>
                <a:ea typeface="Cairo" pitchFamily="34" charset="-122"/>
                <a:cs typeface="Cairo" pitchFamily="34" charset="-120"/>
              </a:rPr>
              <a:t>رمزكِ</a:t>
            </a:r>
            <a:endParaRPr lang="ar-KW" sz="2600" dirty="0"/>
          </a:p>
        </p:txBody>
      </p:sp>
      <p:sp>
        <p:nvSpPr>
          <p:cNvPr id="15" name="what-t12"/>
          <p:cNvSpPr/>
          <p:nvPr/>
        </p:nvSpPr>
        <p:spPr>
          <a:xfrm>
            <a:off x="807720" y="2880360"/>
            <a:ext cx="4023360" cy="868680"/>
          </a:xfrm>
          <a:prstGeom prst="rect">
            <a:avLst/>
          </a:prstGeom>
          <a:noFill/>
          <a:ln/>
        </p:spPr>
        <p:txBody>
          <a:bodyPr wrap="square" lIns="0" tIns="0" rIns="0" bIns="0" rtlCol="0" anchor="t"/>
          <a:lstStyle/>
          <a:p>
            <a:pPr rtl="1" algn="r" indent="0" marL="0">
              <a:lnSpc>
                <a:spcPct val="115000"/>
              </a:lnSpc>
              <a:buNone/>
            </a:pPr>
            <a:r>
              <a:rPr lang="ar-KW" altLang="en-US" sz="1800" dirty="0">
                <a:solidFill>
                  <a:srgbClr val="58616C"/>
                </a:solidFill>
                <a:latin typeface="Cairo" pitchFamily="34" charset="0"/>
                <a:ea typeface="Cairo" pitchFamily="34" charset="-122"/>
                <a:cs typeface="Cairo" pitchFamily="34" charset="-120"/>
              </a:rPr>
              <a:t>رمز شخصي يرحّب بالعميلات الجدد في أول طلب لهنّ معكِ.</a:t>
            </a:r>
            <a:endParaRPr lang="ar-KW" sz="1800" dirty="0"/>
          </a:p>
        </p:txBody>
      </p:sp>
      <p:sp>
        <p:nvSpPr>
          <p:cNvPr id="16" name="what-r13"/>
          <p:cNvSpPr/>
          <p:nvPr/>
        </p:nvSpPr>
        <p:spPr>
          <a:xfrm>
            <a:off x="551688" y="4114800"/>
            <a:ext cx="5971032" cy="1965960"/>
          </a:xfrm>
          <a:prstGeom prst="roundRect">
            <a:avLst>
              <a:gd name="adj" fmla="val 10233"/>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7" name="what-r14"/>
          <p:cNvSpPr/>
          <p:nvPr/>
        </p:nvSpPr>
        <p:spPr>
          <a:xfrm>
            <a:off x="5151120" y="4572000"/>
            <a:ext cx="914400" cy="914400"/>
          </a:xfrm>
          <a:prstGeom prst="ellipse">
            <a:avLst/>
          </a:prstGeom>
          <a:solidFill>
            <a:srgbClr val="D8AE22">
              <a:alpha val="22000"/>
            </a:srgbClr>
          </a:solidFill>
          <a:ln/>
        </p:spPr>
      </p:sp>
      <p:pic>
        <p:nvPicPr>
          <p:cNvPr id="18" name="what-icon15" descr="Star">    </p:cNvPr>
          <p:cNvPicPr>
            <a:picLocks noChangeAspect="1"/>
          </p:cNvPicPr>
          <p:nvPr/>
        </p:nvPicPr>
        <p:blipFill>
          <a:blip r:embed="rId4"/>
          <a:stretch>
            <a:fillRect/>
          </a:stretch>
        </p:blipFill>
        <p:spPr>
          <a:xfrm>
            <a:off x="5398008" y="4818888"/>
            <a:ext cx="420624" cy="420624"/>
          </a:xfrm>
          <a:prstGeom prst="rect">
            <a:avLst/>
          </a:prstGeom>
        </p:spPr>
      </p:pic>
      <p:sp>
        <p:nvSpPr>
          <p:cNvPr id="19" name="what-t16"/>
          <p:cNvSpPr/>
          <p:nvPr/>
        </p:nvSpPr>
        <p:spPr>
          <a:xfrm>
            <a:off x="807720" y="4526280"/>
            <a:ext cx="4023360" cy="457200"/>
          </a:xfrm>
          <a:prstGeom prst="rect">
            <a:avLst/>
          </a:prstGeom>
          <a:noFill/>
          <a:ln/>
        </p:spPr>
        <p:txBody>
          <a:bodyPr wrap="square" lIns="0" tIns="0" rIns="0" bIns="0" rtlCol="0" anchor="ctr"/>
          <a:lstStyle/>
          <a:p>
            <a:pPr rtl="1" algn="r" indent="0" marL="0">
              <a:lnSpc>
                <a:spcPct val="115000"/>
              </a:lnSpc>
              <a:buNone/>
            </a:pPr>
            <a:r>
              <a:rPr lang="ar-KW" altLang="en-US" sz="2600" b="1" dirty="0">
                <a:solidFill>
                  <a:srgbClr val="2F3742"/>
                </a:solidFill>
                <a:latin typeface="Cairo" pitchFamily="34" charset="0"/>
                <a:ea typeface="Cairo" pitchFamily="34" charset="-122"/>
                <a:cs typeface="Cairo" pitchFamily="34" charset="-120"/>
              </a:rPr>
              <a:t>أرباحكِ</a:t>
            </a:r>
            <a:endParaRPr lang="ar-KW" sz="2600" dirty="0"/>
          </a:p>
        </p:txBody>
      </p:sp>
      <p:sp>
        <p:nvSpPr>
          <p:cNvPr id="20" name="what-t17"/>
          <p:cNvSpPr/>
          <p:nvPr/>
        </p:nvSpPr>
        <p:spPr>
          <a:xfrm>
            <a:off x="807720" y="5029200"/>
            <a:ext cx="4023360" cy="868680"/>
          </a:xfrm>
          <a:prstGeom prst="rect">
            <a:avLst/>
          </a:prstGeom>
          <a:noFill/>
          <a:ln/>
        </p:spPr>
        <p:txBody>
          <a:bodyPr wrap="square" lIns="0" tIns="0" rIns="0" bIns="0" rtlCol="0" anchor="t"/>
          <a:lstStyle/>
          <a:p>
            <a:pPr rtl="1" algn="r" indent="0" marL="0">
              <a:lnSpc>
                <a:spcPct val="115000"/>
              </a:lnSpc>
              <a:buNone/>
            </a:pPr>
            <a:r>
              <a:rPr lang="ar-KW" altLang="en-US" sz="1800" dirty="0">
                <a:solidFill>
                  <a:srgbClr val="58616C"/>
                </a:solidFill>
                <a:latin typeface="Cairo" pitchFamily="34" charset="0"/>
                <a:ea typeface="Cairo" pitchFamily="34" charset="-122"/>
                <a:cs typeface="Cairo" pitchFamily="34" charset="-120"/>
              </a:rPr>
              <a:t>تربحين مما تشتريه الأمهات من ركنكِ، وتصلكِ أرباحكِ إلى حسابكِ البنكي.</a:t>
            </a:r>
            <a:endParaRPr lang="ar-KW" sz="1800" dirty="0"/>
          </a:p>
        </p:txBody>
      </p:sp>
      <p:sp>
        <p:nvSpPr>
          <p:cNvPr id="21" name="what-footer18"/>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22" name="what-pageno19"/>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03</a:t>
            </a:r>
            <a:endParaRPr lang="ar-KW" sz="1100" dirty="0"/>
          </a:p>
        </p:txBody>
      </p:sp>
      <p:pic>
        <p:nvPicPr>
          <p:cNvPr id="23" name="!!mascot-mini" descr="Lil mascot">    </p:cNvPr>
          <p:cNvPicPr>
            <a:picLocks noChangeAspect="1"/>
          </p:cNvPicPr>
          <p:nvPr/>
        </p:nvPicPr>
        <p:blipFill>
          <a:blip r:embed="rId5"/>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2"/>
          <a:stretch>
            <a:fillRect/>
          </a:stretch>
        </p:blipFill>
        <p:spPr>
          <a:xfrm>
            <a:off x="548640" y="347472"/>
            <a:ext cx="1139838" cy="347472"/>
          </a:xfrm>
          <a:prstGeom prst="rect">
            <a:avLst/>
          </a:prstGeom>
        </p:spPr>
      </p:pic>
      <p:sp>
        <p:nvSpPr>
          <p:cNvPr id="4" name="how-eyebrow1"/>
          <p:cNvSpPr/>
          <p:nvPr/>
        </p:nvSpPr>
        <p:spPr>
          <a:xfrm>
            <a:off x="3048000" y="777240"/>
            <a:ext cx="859536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20C7D9"/>
                </a:solidFill>
                <a:latin typeface="Cairo" pitchFamily="34" charset="0"/>
                <a:ea typeface="Cairo" pitchFamily="34" charset="-122"/>
                <a:cs typeface="Cairo" pitchFamily="34" charset="-120"/>
              </a:rPr>
              <a:t>كيف تعمل</a:t>
            </a:r>
            <a:endParaRPr lang="ar-KW" sz="1400" dirty="0"/>
          </a:p>
        </p:txBody>
      </p:sp>
      <p:sp>
        <p:nvSpPr>
          <p:cNvPr id="5" name="how-title2"/>
          <p:cNvSpPr/>
          <p:nvPr/>
        </p:nvSpPr>
        <p:spPr>
          <a:xfrm>
            <a:off x="3048000" y="1051560"/>
            <a:ext cx="859536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FFFFFF"/>
                </a:solidFill>
                <a:latin typeface="Cairo" pitchFamily="34" charset="0"/>
                <a:ea typeface="Cairo" pitchFamily="34" charset="-122"/>
                <a:cs typeface="Cairo" pitchFamily="34" charset="-120"/>
              </a:rPr>
              <a:t>أربع خطوات بسيطة</a:t>
            </a:r>
            <a:endParaRPr lang="ar-KW" sz="3600" dirty="0"/>
          </a:p>
        </p:txBody>
      </p:sp>
      <p:sp>
        <p:nvSpPr>
          <p:cNvPr id="6" name="how-step3"/>
          <p:cNvSpPr/>
          <p:nvPr/>
        </p:nvSpPr>
        <p:spPr>
          <a:xfrm>
            <a:off x="9265920" y="2240280"/>
            <a:ext cx="2377440" cy="3566160"/>
          </a:xfrm>
          <a:prstGeom prst="roundRect">
            <a:avLst>
              <a:gd name="adj" fmla="val 7692"/>
            </a:avLst>
          </a:prstGeom>
          <a:solidFill>
            <a:srgbClr val="FFFFFF">
              <a:alpha val="8000"/>
            </a:srgbClr>
          </a:solidFill>
          <a:ln w="9525">
            <a:solidFill>
              <a:srgbClr val="FFFFFF">
                <a:alpha val="20000"/>
              </a:srgbClr>
            </a:solidFill>
            <a:prstDash val="solid"/>
          </a:ln>
        </p:spPr>
      </p:sp>
      <p:sp>
        <p:nvSpPr>
          <p:cNvPr id="7" name="how-t4"/>
          <p:cNvSpPr/>
          <p:nvPr/>
        </p:nvSpPr>
        <p:spPr>
          <a:xfrm>
            <a:off x="9540240" y="2514600"/>
            <a:ext cx="1828800" cy="1005840"/>
          </a:xfrm>
          <a:prstGeom prst="rect">
            <a:avLst/>
          </a:prstGeom>
          <a:noFill/>
          <a:ln/>
        </p:spPr>
        <p:txBody>
          <a:bodyPr wrap="square" lIns="0" tIns="0" rIns="0" bIns="0" rtlCol="0" anchor="ctr"/>
          <a:lstStyle/>
          <a:p>
            <a:pPr rtl="1" algn="r" indent="0" marL="0">
              <a:lnSpc>
                <a:spcPct val="115000"/>
              </a:lnSpc>
              <a:buNone/>
            </a:pPr>
            <a:r>
              <a:rPr lang="ar-KW" altLang="en-US" sz="6000" b="1" dirty="0">
                <a:solidFill>
                  <a:srgbClr val="20C7D9"/>
                </a:solidFill>
                <a:latin typeface="Cairo" pitchFamily="34" charset="0"/>
                <a:ea typeface="Cairo" pitchFamily="34" charset="-122"/>
                <a:cs typeface="Cairo" pitchFamily="34" charset="-120"/>
              </a:rPr>
              <a:t>01</a:t>
            </a:r>
            <a:endParaRPr lang="ar-KW" sz="6000" dirty="0"/>
          </a:p>
        </p:txBody>
      </p:sp>
      <p:sp>
        <p:nvSpPr>
          <p:cNvPr id="8" name="how-t5"/>
          <p:cNvSpPr/>
          <p:nvPr/>
        </p:nvSpPr>
        <p:spPr>
          <a:xfrm>
            <a:off x="9540240" y="3749040"/>
            <a:ext cx="1828800" cy="502920"/>
          </a:xfrm>
          <a:prstGeom prst="rect">
            <a:avLst/>
          </a:prstGeom>
          <a:noFill/>
          <a:ln/>
        </p:spPr>
        <p:txBody>
          <a:bodyPr wrap="square" lIns="0" tIns="0" rIns="0" bIns="0" rtlCol="0" anchor="ctr"/>
          <a:lstStyle/>
          <a:p>
            <a:pPr rtl="1" algn="r" indent="0" marL="0">
              <a:lnSpc>
                <a:spcPct val="115000"/>
              </a:lnSpc>
              <a:buNone/>
            </a:pPr>
            <a:r>
              <a:rPr lang="ar-KW" altLang="en-US" sz="2800" b="1" dirty="0">
                <a:solidFill>
                  <a:srgbClr val="FFFFFF"/>
                </a:solidFill>
                <a:latin typeface="Cairo" pitchFamily="34" charset="0"/>
                <a:ea typeface="Cairo" pitchFamily="34" charset="-122"/>
                <a:cs typeface="Cairo" pitchFamily="34" charset="-120"/>
              </a:rPr>
              <a:t>انضمي</a:t>
            </a:r>
            <a:endParaRPr lang="ar-KW" sz="2800" dirty="0"/>
          </a:p>
        </p:txBody>
      </p:sp>
      <p:sp>
        <p:nvSpPr>
          <p:cNvPr id="9" name="how-t6"/>
          <p:cNvSpPr/>
          <p:nvPr/>
        </p:nvSpPr>
        <p:spPr>
          <a:xfrm>
            <a:off x="9540240" y="4343400"/>
            <a:ext cx="1828800" cy="1280160"/>
          </a:xfrm>
          <a:prstGeom prst="rect">
            <a:avLst/>
          </a:prstGeom>
          <a:noFill/>
          <a:ln/>
        </p:spPr>
        <p:txBody>
          <a:bodyPr wrap="square" lIns="0" tIns="0" rIns="0" bIns="0" rtlCol="0" anchor="t"/>
          <a:lstStyle/>
          <a:p>
            <a:pPr rtl="1" algn="r" indent="0" marL="0">
              <a:lnSpc>
                <a:spcPct val="115000"/>
              </a:lnSpc>
              <a:buNone/>
            </a:pPr>
            <a:r>
              <a:rPr lang="ar-KW" altLang="en-US" sz="1800" dirty="0">
                <a:solidFill>
                  <a:srgbClr val="EBE6F0"/>
                </a:solidFill>
                <a:latin typeface="Cairo" pitchFamily="34" charset="0"/>
                <a:ea typeface="Cairo" pitchFamily="34" charset="-122"/>
                <a:cs typeface="Cairo" pitchFamily="34" charset="-120"/>
              </a:rPr>
              <a:t>ندعوكِ ونجهّز ركنكِ.</a:t>
            </a:r>
            <a:endParaRPr lang="ar-KW" sz="1800" dirty="0"/>
          </a:p>
        </p:txBody>
      </p:sp>
      <p:sp>
        <p:nvSpPr>
          <p:cNvPr id="10" name="how-arrow7"/>
          <p:cNvSpPr/>
          <p:nvPr/>
        </p:nvSpPr>
        <p:spPr>
          <a:xfrm flipH="1">
            <a:off x="8827008" y="3904488"/>
            <a:ext cx="347472" cy="237744"/>
          </a:xfrm>
          <a:prstGeom prst="rightArrow">
            <a:avLst/>
          </a:prstGeom>
          <a:solidFill>
            <a:srgbClr val="20C7D9"/>
          </a:solidFill>
          <a:ln/>
        </p:spPr>
      </p:sp>
      <p:sp>
        <p:nvSpPr>
          <p:cNvPr id="11" name="how-step8"/>
          <p:cNvSpPr/>
          <p:nvPr/>
        </p:nvSpPr>
        <p:spPr>
          <a:xfrm>
            <a:off x="6358128" y="2240280"/>
            <a:ext cx="2377440" cy="3566160"/>
          </a:xfrm>
          <a:prstGeom prst="roundRect">
            <a:avLst>
              <a:gd name="adj" fmla="val 7692"/>
            </a:avLst>
          </a:prstGeom>
          <a:solidFill>
            <a:srgbClr val="FFFFFF">
              <a:alpha val="8000"/>
            </a:srgbClr>
          </a:solidFill>
          <a:ln w="9525">
            <a:solidFill>
              <a:srgbClr val="FFFFFF">
                <a:alpha val="20000"/>
              </a:srgbClr>
            </a:solidFill>
            <a:prstDash val="solid"/>
          </a:ln>
        </p:spPr>
      </p:sp>
      <p:sp>
        <p:nvSpPr>
          <p:cNvPr id="12" name="how-t9"/>
          <p:cNvSpPr/>
          <p:nvPr/>
        </p:nvSpPr>
        <p:spPr>
          <a:xfrm>
            <a:off x="6632448" y="2514600"/>
            <a:ext cx="1828800" cy="1005840"/>
          </a:xfrm>
          <a:prstGeom prst="rect">
            <a:avLst/>
          </a:prstGeom>
          <a:noFill/>
          <a:ln/>
        </p:spPr>
        <p:txBody>
          <a:bodyPr wrap="square" lIns="0" tIns="0" rIns="0" bIns="0" rtlCol="0" anchor="ctr"/>
          <a:lstStyle/>
          <a:p>
            <a:pPr rtl="1" algn="r" indent="0" marL="0">
              <a:lnSpc>
                <a:spcPct val="115000"/>
              </a:lnSpc>
              <a:buNone/>
            </a:pPr>
            <a:r>
              <a:rPr lang="ar-KW" altLang="en-US" sz="6000" b="1" dirty="0">
                <a:solidFill>
                  <a:srgbClr val="20C7D9"/>
                </a:solidFill>
                <a:latin typeface="Cairo" pitchFamily="34" charset="0"/>
                <a:ea typeface="Cairo" pitchFamily="34" charset="-122"/>
                <a:cs typeface="Cairo" pitchFamily="34" charset="-120"/>
              </a:rPr>
              <a:t>02</a:t>
            </a:r>
            <a:endParaRPr lang="ar-KW" sz="6000" dirty="0"/>
          </a:p>
        </p:txBody>
      </p:sp>
      <p:sp>
        <p:nvSpPr>
          <p:cNvPr id="13" name="how-t10"/>
          <p:cNvSpPr/>
          <p:nvPr/>
        </p:nvSpPr>
        <p:spPr>
          <a:xfrm>
            <a:off x="6632448" y="3749040"/>
            <a:ext cx="1828800" cy="502920"/>
          </a:xfrm>
          <a:prstGeom prst="rect">
            <a:avLst/>
          </a:prstGeom>
          <a:noFill/>
          <a:ln/>
        </p:spPr>
        <p:txBody>
          <a:bodyPr wrap="square" lIns="0" tIns="0" rIns="0" bIns="0" rtlCol="0" anchor="ctr"/>
          <a:lstStyle/>
          <a:p>
            <a:pPr rtl="1" algn="r" indent="0" marL="0">
              <a:lnSpc>
                <a:spcPct val="115000"/>
              </a:lnSpc>
              <a:buNone/>
            </a:pPr>
            <a:r>
              <a:rPr lang="ar-KW" altLang="en-US" sz="2800" b="1" dirty="0">
                <a:solidFill>
                  <a:srgbClr val="FFFFFF"/>
                </a:solidFill>
                <a:latin typeface="Cairo" pitchFamily="34" charset="0"/>
                <a:ea typeface="Cairo" pitchFamily="34" charset="-122"/>
                <a:cs typeface="Cairo" pitchFamily="34" charset="-120"/>
              </a:rPr>
              <a:t>اختاري</a:t>
            </a:r>
            <a:endParaRPr lang="ar-KW" sz="2800" dirty="0"/>
          </a:p>
        </p:txBody>
      </p:sp>
      <p:sp>
        <p:nvSpPr>
          <p:cNvPr id="14" name="how-t11"/>
          <p:cNvSpPr/>
          <p:nvPr/>
        </p:nvSpPr>
        <p:spPr>
          <a:xfrm>
            <a:off x="6632448" y="4343400"/>
            <a:ext cx="1828800" cy="1280160"/>
          </a:xfrm>
          <a:prstGeom prst="rect">
            <a:avLst/>
          </a:prstGeom>
          <a:noFill/>
          <a:ln/>
        </p:spPr>
        <p:txBody>
          <a:bodyPr wrap="square" lIns="0" tIns="0" rIns="0" bIns="0" rtlCol="0" anchor="t"/>
          <a:lstStyle/>
          <a:p>
            <a:pPr rtl="1" algn="r" indent="0" marL="0">
              <a:lnSpc>
                <a:spcPct val="115000"/>
              </a:lnSpc>
              <a:buNone/>
            </a:pPr>
            <a:r>
              <a:rPr lang="ar-KW" altLang="en-US" sz="1800" dirty="0">
                <a:solidFill>
                  <a:srgbClr val="EBE6F0"/>
                </a:solidFill>
                <a:latin typeface="Cairo" pitchFamily="34" charset="0"/>
                <a:ea typeface="Cairo" pitchFamily="34" charset="-122"/>
                <a:cs typeface="Cairo" pitchFamily="34" charset="-120"/>
              </a:rPr>
              <a:t>اختاري المنتجات التي تحبينها وقولي لماذا.</a:t>
            </a:r>
            <a:endParaRPr lang="ar-KW" sz="1800" dirty="0"/>
          </a:p>
        </p:txBody>
      </p:sp>
      <p:sp>
        <p:nvSpPr>
          <p:cNvPr id="15" name="how-arrow12"/>
          <p:cNvSpPr/>
          <p:nvPr/>
        </p:nvSpPr>
        <p:spPr>
          <a:xfrm flipH="1">
            <a:off x="5919216" y="3904488"/>
            <a:ext cx="347472" cy="237744"/>
          </a:xfrm>
          <a:prstGeom prst="rightArrow">
            <a:avLst/>
          </a:prstGeom>
          <a:solidFill>
            <a:srgbClr val="20C7D9"/>
          </a:solidFill>
          <a:ln/>
        </p:spPr>
      </p:sp>
      <p:sp>
        <p:nvSpPr>
          <p:cNvPr id="16" name="how-step13"/>
          <p:cNvSpPr/>
          <p:nvPr/>
        </p:nvSpPr>
        <p:spPr>
          <a:xfrm>
            <a:off x="3450336" y="2240280"/>
            <a:ext cx="2377440" cy="3566160"/>
          </a:xfrm>
          <a:prstGeom prst="roundRect">
            <a:avLst>
              <a:gd name="adj" fmla="val 7692"/>
            </a:avLst>
          </a:prstGeom>
          <a:solidFill>
            <a:srgbClr val="FFFFFF">
              <a:alpha val="8000"/>
            </a:srgbClr>
          </a:solidFill>
          <a:ln w="9525">
            <a:solidFill>
              <a:srgbClr val="FFFFFF">
                <a:alpha val="20000"/>
              </a:srgbClr>
            </a:solidFill>
            <a:prstDash val="solid"/>
          </a:ln>
        </p:spPr>
      </p:sp>
      <p:sp>
        <p:nvSpPr>
          <p:cNvPr id="17" name="how-t14"/>
          <p:cNvSpPr/>
          <p:nvPr/>
        </p:nvSpPr>
        <p:spPr>
          <a:xfrm>
            <a:off x="3724656" y="2514600"/>
            <a:ext cx="1828800" cy="1005840"/>
          </a:xfrm>
          <a:prstGeom prst="rect">
            <a:avLst/>
          </a:prstGeom>
          <a:noFill/>
          <a:ln/>
        </p:spPr>
        <p:txBody>
          <a:bodyPr wrap="square" lIns="0" tIns="0" rIns="0" bIns="0" rtlCol="0" anchor="ctr"/>
          <a:lstStyle/>
          <a:p>
            <a:pPr rtl="1" algn="r" indent="0" marL="0">
              <a:lnSpc>
                <a:spcPct val="115000"/>
              </a:lnSpc>
              <a:buNone/>
            </a:pPr>
            <a:r>
              <a:rPr lang="ar-KW" altLang="en-US" sz="6000" b="1" dirty="0">
                <a:solidFill>
                  <a:srgbClr val="20C7D9"/>
                </a:solidFill>
                <a:latin typeface="Cairo" pitchFamily="34" charset="0"/>
                <a:ea typeface="Cairo" pitchFamily="34" charset="-122"/>
                <a:cs typeface="Cairo" pitchFamily="34" charset="-120"/>
              </a:rPr>
              <a:t>03</a:t>
            </a:r>
            <a:endParaRPr lang="ar-KW" sz="6000" dirty="0"/>
          </a:p>
        </p:txBody>
      </p:sp>
      <p:sp>
        <p:nvSpPr>
          <p:cNvPr id="18" name="how-t15"/>
          <p:cNvSpPr/>
          <p:nvPr/>
        </p:nvSpPr>
        <p:spPr>
          <a:xfrm>
            <a:off x="3724656" y="3749040"/>
            <a:ext cx="1828800" cy="502920"/>
          </a:xfrm>
          <a:prstGeom prst="rect">
            <a:avLst/>
          </a:prstGeom>
          <a:noFill/>
          <a:ln/>
        </p:spPr>
        <p:txBody>
          <a:bodyPr wrap="square" lIns="0" tIns="0" rIns="0" bIns="0" rtlCol="0" anchor="ctr"/>
          <a:lstStyle/>
          <a:p>
            <a:pPr rtl="1" algn="r" indent="0" marL="0">
              <a:lnSpc>
                <a:spcPct val="115000"/>
              </a:lnSpc>
              <a:buNone/>
            </a:pPr>
            <a:r>
              <a:rPr lang="ar-KW" altLang="en-US" sz="2800" b="1" dirty="0">
                <a:solidFill>
                  <a:srgbClr val="FFFFFF"/>
                </a:solidFill>
                <a:latin typeface="Cairo" pitchFamily="34" charset="0"/>
                <a:ea typeface="Cairo" pitchFamily="34" charset="-122"/>
                <a:cs typeface="Cairo" pitchFamily="34" charset="-120"/>
              </a:rPr>
              <a:t>شاركي</a:t>
            </a:r>
            <a:endParaRPr lang="ar-KW" sz="2800" dirty="0"/>
          </a:p>
        </p:txBody>
      </p:sp>
      <p:sp>
        <p:nvSpPr>
          <p:cNvPr id="19" name="how-t16"/>
          <p:cNvSpPr/>
          <p:nvPr/>
        </p:nvSpPr>
        <p:spPr>
          <a:xfrm>
            <a:off x="3724656" y="4343400"/>
            <a:ext cx="1828800" cy="1280160"/>
          </a:xfrm>
          <a:prstGeom prst="rect">
            <a:avLst/>
          </a:prstGeom>
          <a:noFill/>
          <a:ln/>
        </p:spPr>
        <p:txBody>
          <a:bodyPr wrap="square" lIns="0" tIns="0" rIns="0" bIns="0" rtlCol="0" anchor="t"/>
          <a:lstStyle/>
          <a:p>
            <a:pPr rtl="1" algn="r" indent="0" marL="0">
              <a:lnSpc>
                <a:spcPct val="115000"/>
              </a:lnSpc>
              <a:buNone/>
            </a:pPr>
            <a:r>
              <a:rPr lang="ar-KW" altLang="en-US" sz="1800" dirty="0">
                <a:solidFill>
                  <a:srgbClr val="EBE6F0"/>
                </a:solidFill>
                <a:latin typeface="Cairo" pitchFamily="34" charset="0"/>
                <a:ea typeface="Cairo" pitchFamily="34" charset="-122"/>
                <a:cs typeface="Cairo" pitchFamily="34" charset="-120"/>
              </a:rPr>
              <a:t>أرسلي رابطكِ أو رمز QR إلى متابعاتكِ.</a:t>
            </a:r>
            <a:endParaRPr lang="ar-KW" sz="1800" dirty="0"/>
          </a:p>
        </p:txBody>
      </p:sp>
      <p:sp>
        <p:nvSpPr>
          <p:cNvPr id="20" name="how-arrow17"/>
          <p:cNvSpPr/>
          <p:nvPr/>
        </p:nvSpPr>
        <p:spPr>
          <a:xfrm flipH="1">
            <a:off x="3011424" y="3904488"/>
            <a:ext cx="347472" cy="237744"/>
          </a:xfrm>
          <a:prstGeom prst="rightArrow">
            <a:avLst/>
          </a:prstGeom>
          <a:solidFill>
            <a:srgbClr val="20C7D9"/>
          </a:solidFill>
          <a:ln/>
        </p:spPr>
      </p:sp>
      <p:sp>
        <p:nvSpPr>
          <p:cNvPr id="21" name="how-step18"/>
          <p:cNvSpPr/>
          <p:nvPr/>
        </p:nvSpPr>
        <p:spPr>
          <a:xfrm>
            <a:off x="542544" y="2240280"/>
            <a:ext cx="2377440" cy="3566160"/>
          </a:xfrm>
          <a:prstGeom prst="roundRect">
            <a:avLst>
              <a:gd name="adj" fmla="val 7692"/>
            </a:avLst>
          </a:prstGeom>
          <a:solidFill>
            <a:srgbClr val="FFFFFF">
              <a:alpha val="8000"/>
            </a:srgbClr>
          </a:solidFill>
          <a:ln w="9525">
            <a:solidFill>
              <a:srgbClr val="FFFFFF">
                <a:alpha val="20000"/>
              </a:srgbClr>
            </a:solidFill>
            <a:prstDash val="solid"/>
          </a:ln>
        </p:spPr>
      </p:sp>
      <p:sp>
        <p:nvSpPr>
          <p:cNvPr id="22" name="how-t19"/>
          <p:cNvSpPr/>
          <p:nvPr/>
        </p:nvSpPr>
        <p:spPr>
          <a:xfrm>
            <a:off x="816864" y="2514600"/>
            <a:ext cx="1828800" cy="1005840"/>
          </a:xfrm>
          <a:prstGeom prst="rect">
            <a:avLst/>
          </a:prstGeom>
          <a:noFill/>
          <a:ln/>
        </p:spPr>
        <p:txBody>
          <a:bodyPr wrap="square" lIns="0" tIns="0" rIns="0" bIns="0" rtlCol="0" anchor="ctr"/>
          <a:lstStyle/>
          <a:p>
            <a:pPr rtl="1" algn="r" indent="0" marL="0">
              <a:lnSpc>
                <a:spcPct val="115000"/>
              </a:lnSpc>
              <a:buNone/>
            </a:pPr>
            <a:r>
              <a:rPr lang="ar-KW" altLang="en-US" sz="6000" b="1" dirty="0">
                <a:solidFill>
                  <a:srgbClr val="20C7D9"/>
                </a:solidFill>
                <a:latin typeface="Cairo" pitchFamily="34" charset="0"/>
                <a:ea typeface="Cairo" pitchFamily="34" charset="-122"/>
                <a:cs typeface="Cairo" pitchFamily="34" charset="-120"/>
              </a:rPr>
              <a:t>04</a:t>
            </a:r>
            <a:endParaRPr lang="ar-KW" sz="6000" dirty="0"/>
          </a:p>
        </p:txBody>
      </p:sp>
      <p:sp>
        <p:nvSpPr>
          <p:cNvPr id="23" name="how-t20"/>
          <p:cNvSpPr/>
          <p:nvPr/>
        </p:nvSpPr>
        <p:spPr>
          <a:xfrm>
            <a:off x="816864" y="3749040"/>
            <a:ext cx="1828800" cy="502920"/>
          </a:xfrm>
          <a:prstGeom prst="rect">
            <a:avLst/>
          </a:prstGeom>
          <a:noFill/>
          <a:ln/>
        </p:spPr>
        <p:txBody>
          <a:bodyPr wrap="square" lIns="0" tIns="0" rIns="0" bIns="0" rtlCol="0" anchor="ctr"/>
          <a:lstStyle/>
          <a:p>
            <a:pPr rtl="1" algn="r" indent="0" marL="0">
              <a:lnSpc>
                <a:spcPct val="115000"/>
              </a:lnSpc>
              <a:buNone/>
            </a:pPr>
            <a:r>
              <a:rPr lang="ar-KW" altLang="en-US" sz="2800" b="1" dirty="0">
                <a:solidFill>
                  <a:srgbClr val="FFFFFF"/>
                </a:solidFill>
                <a:latin typeface="Cairo" pitchFamily="34" charset="0"/>
                <a:ea typeface="Cairo" pitchFamily="34" charset="-122"/>
                <a:cs typeface="Cairo" pitchFamily="34" charset="-120"/>
              </a:rPr>
              <a:t>اربحي</a:t>
            </a:r>
            <a:endParaRPr lang="ar-KW" sz="2800" dirty="0"/>
          </a:p>
        </p:txBody>
      </p:sp>
      <p:sp>
        <p:nvSpPr>
          <p:cNvPr id="24" name="how-t21"/>
          <p:cNvSpPr/>
          <p:nvPr/>
        </p:nvSpPr>
        <p:spPr>
          <a:xfrm>
            <a:off x="816864" y="4343400"/>
            <a:ext cx="1828800" cy="1280160"/>
          </a:xfrm>
          <a:prstGeom prst="rect">
            <a:avLst/>
          </a:prstGeom>
          <a:noFill/>
          <a:ln/>
        </p:spPr>
        <p:txBody>
          <a:bodyPr wrap="square" lIns="0" tIns="0" rIns="0" bIns="0" rtlCol="0" anchor="t"/>
          <a:lstStyle/>
          <a:p>
            <a:pPr rtl="1" algn="r" indent="0" marL="0">
              <a:lnSpc>
                <a:spcPct val="115000"/>
              </a:lnSpc>
              <a:buNone/>
            </a:pPr>
            <a:r>
              <a:rPr lang="ar-KW" altLang="en-US" sz="1800" dirty="0">
                <a:solidFill>
                  <a:srgbClr val="EBE6F0"/>
                </a:solidFill>
                <a:latin typeface="Cairo" pitchFamily="34" charset="0"/>
                <a:ea typeface="Cairo" pitchFamily="34" charset="-122"/>
                <a:cs typeface="Cairo" pitchFamily="34" charset="-120"/>
              </a:rPr>
              <a:t>اربحي من كل طلب مدفوع من ركنكِ.</a:t>
            </a:r>
            <a:endParaRPr lang="ar-KW" sz="1800" dirty="0"/>
          </a:p>
        </p:txBody>
      </p:sp>
      <p:sp>
        <p:nvSpPr>
          <p:cNvPr id="25" name="how-footer22"/>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EBE6F0"/>
                </a:solidFill>
                <a:latin typeface="Cairo" pitchFamily="34" charset="0"/>
                <a:ea typeface="Cairo" pitchFamily="34" charset="-122"/>
                <a:cs typeface="Cairo" pitchFamily="34" charset="-120"/>
              </a:rPr>
              <a:t>ركن ليل مامز · Lil’ Baby — Lil’ for little</a:t>
            </a:r>
            <a:endParaRPr lang="ar-KW" sz="1100" dirty="0"/>
          </a:p>
        </p:txBody>
      </p:sp>
      <p:sp>
        <p:nvSpPr>
          <p:cNvPr id="26" name="how-pageno23"/>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EBE6F0"/>
                </a:solidFill>
                <a:latin typeface="Cairo" pitchFamily="34" charset="0"/>
                <a:ea typeface="Cairo" pitchFamily="34" charset="-122"/>
                <a:cs typeface="Cairo" pitchFamily="34" charset="-120"/>
              </a:rPr>
              <a:t>04</a:t>
            </a:r>
            <a:endParaRPr lang="ar-KW" sz="1100" dirty="0"/>
          </a:p>
        </p:txBody>
      </p:sp>
      <p:pic>
        <p:nvPicPr>
          <p:cNvPr id="27" name="!!mascot-mini" descr="Lil mascot">    </p:cNvPr>
          <p:cNvPicPr>
            <a:picLocks noChangeAspect="1"/>
          </p:cNvPicPr>
          <p:nvPr/>
        </p:nvPicPr>
        <p:blipFill>
          <a:blip r:embed="rId3"/>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EF0F4"/>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sp>
        <p:nvSpPr>
          <p:cNvPr id="4" name="corner-eyebrow1"/>
          <p:cNvSpPr/>
          <p:nvPr/>
        </p:nvSpPr>
        <p:spPr>
          <a:xfrm>
            <a:off x="6431280" y="777240"/>
            <a:ext cx="521208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في التطبيق</a:t>
            </a:r>
            <a:endParaRPr lang="ar-KW" sz="1400" dirty="0"/>
          </a:p>
        </p:txBody>
      </p:sp>
      <p:sp>
        <p:nvSpPr>
          <p:cNvPr id="5" name="corner-title2"/>
          <p:cNvSpPr/>
          <p:nvPr/>
        </p:nvSpPr>
        <p:spPr>
          <a:xfrm>
            <a:off x="6431280" y="1051560"/>
            <a:ext cx="5212080" cy="11887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ركنكِ في تطبيق ليل بيبي</a:t>
            </a:r>
            <a:endParaRPr lang="ar-KW" sz="3600" dirty="0"/>
          </a:p>
        </p:txBody>
      </p:sp>
      <p:sp>
        <p:nvSpPr>
          <p:cNvPr id="6" name="corner-r3"/>
          <p:cNvSpPr/>
          <p:nvPr/>
        </p:nvSpPr>
        <p:spPr>
          <a:xfrm>
            <a:off x="6431280" y="2697480"/>
            <a:ext cx="5212080" cy="1005840"/>
          </a:xfrm>
          <a:prstGeom prst="roundRect">
            <a:avLst>
              <a:gd name="adj" fmla="val 18182"/>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7" name="corner-r4"/>
          <p:cNvSpPr/>
          <p:nvPr/>
        </p:nvSpPr>
        <p:spPr>
          <a:xfrm>
            <a:off x="11140440" y="3108960"/>
            <a:ext cx="182880" cy="182880"/>
          </a:xfrm>
          <a:prstGeom prst="ellipse">
            <a:avLst/>
          </a:prstGeom>
          <a:solidFill>
            <a:srgbClr val="20C7D9"/>
          </a:solidFill>
          <a:ln/>
        </p:spPr>
      </p:sp>
      <p:sp>
        <p:nvSpPr>
          <p:cNvPr id="8" name="corner-t5"/>
          <p:cNvSpPr/>
          <p:nvPr/>
        </p:nvSpPr>
        <p:spPr>
          <a:xfrm>
            <a:off x="6614160" y="2788920"/>
            <a:ext cx="4251960" cy="822960"/>
          </a:xfrm>
          <a:prstGeom prst="rect">
            <a:avLst/>
          </a:prstGeom>
          <a:noFill/>
          <a:ln/>
        </p:spPr>
        <p:txBody>
          <a:bodyPr wrap="square" lIns="0" tIns="0" rIns="0" bIns="0" rtlCol="0" anchor="ctr"/>
          <a:lstStyle/>
          <a:p>
            <a:pPr rtl="1" algn="r" indent="0" marL="0">
              <a:lnSpc>
                <a:spcPct val="115000"/>
              </a:lnSpc>
              <a:buNone/>
            </a:pPr>
            <a:r>
              <a:rPr lang="ar-KW" altLang="en-US" sz="1800" b="1" dirty="0">
                <a:solidFill>
                  <a:srgbClr val="2F3742"/>
                </a:solidFill>
                <a:latin typeface="Cairo" pitchFamily="34" charset="0"/>
                <a:ea typeface="Cairo" pitchFamily="34" charset="-122"/>
                <a:cs typeface="Cairo" pitchFamily="34" charset="-120"/>
              </a:rPr>
              <a:t>صورتكِ وقصتكِ وروابط حساباتكِ</a:t>
            </a:r>
            <a:endParaRPr lang="ar-KW" sz="1800" dirty="0"/>
          </a:p>
        </p:txBody>
      </p:sp>
      <p:sp>
        <p:nvSpPr>
          <p:cNvPr id="9" name="corner-r6"/>
          <p:cNvSpPr/>
          <p:nvPr/>
        </p:nvSpPr>
        <p:spPr>
          <a:xfrm>
            <a:off x="6431280" y="3886200"/>
            <a:ext cx="5212080" cy="1005840"/>
          </a:xfrm>
          <a:prstGeom prst="roundRect">
            <a:avLst>
              <a:gd name="adj" fmla="val 18182"/>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0" name="corner-r7"/>
          <p:cNvSpPr/>
          <p:nvPr/>
        </p:nvSpPr>
        <p:spPr>
          <a:xfrm>
            <a:off x="11140440" y="4297680"/>
            <a:ext cx="182880" cy="182880"/>
          </a:xfrm>
          <a:prstGeom prst="ellipse">
            <a:avLst/>
          </a:prstGeom>
          <a:solidFill>
            <a:srgbClr val="20C7D9"/>
          </a:solidFill>
          <a:ln/>
        </p:spPr>
      </p:sp>
      <p:sp>
        <p:nvSpPr>
          <p:cNvPr id="11" name="corner-t8"/>
          <p:cNvSpPr/>
          <p:nvPr/>
        </p:nvSpPr>
        <p:spPr>
          <a:xfrm>
            <a:off x="6614160" y="3977640"/>
            <a:ext cx="4251960" cy="822960"/>
          </a:xfrm>
          <a:prstGeom prst="rect">
            <a:avLst/>
          </a:prstGeom>
          <a:noFill/>
          <a:ln/>
        </p:spPr>
        <p:txBody>
          <a:bodyPr wrap="square" lIns="0" tIns="0" rIns="0" bIns="0" rtlCol="0" anchor="ctr"/>
          <a:lstStyle/>
          <a:p>
            <a:pPr rtl="1" algn="r" indent="0" marL="0">
              <a:lnSpc>
                <a:spcPct val="115000"/>
              </a:lnSpc>
              <a:buNone/>
            </a:pPr>
            <a:r>
              <a:rPr lang="ar-KW" altLang="en-US" sz="1800" b="1" dirty="0">
                <a:solidFill>
                  <a:srgbClr val="2F3742"/>
                </a:solidFill>
                <a:latin typeface="Cairo" pitchFamily="34" charset="0"/>
                <a:ea typeface="Cairo" pitchFamily="34" charset="-122"/>
                <a:cs typeface="Cairo" pitchFamily="34" charset="-120"/>
              </a:rPr>
              <a:t>اختياراتكِ مرتبة حسب الفئة</a:t>
            </a:r>
            <a:endParaRPr lang="ar-KW" sz="1800" dirty="0"/>
          </a:p>
        </p:txBody>
      </p:sp>
      <p:sp>
        <p:nvSpPr>
          <p:cNvPr id="12" name="corner-r9"/>
          <p:cNvSpPr/>
          <p:nvPr/>
        </p:nvSpPr>
        <p:spPr>
          <a:xfrm>
            <a:off x="6431280" y="5074920"/>
            <a:ext cx="5212080" cy="1005840"/>
          </a:xfrm>
          <a:prstGeom prst="roundRect">
            <a:avLst>
              <a:gd name="adj" fmla="val 18182"/>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3" name="corner-r10"/>
          <p:cNvSpPr/>
          <p:nvPr/>
        </p:nvSpPr>
        <p:spPr>
          <a:xfrm>
            <a:off x="11140440" y="5486400"/>
            <a:ext cx="182880" cy="182880"/>
          </a:xfrm>
          <a:prstGeom prst="ellipse">
            <a:avLst/>
          </a:prstGeom>
          <a:solidFill>
            <a:srgbClr val="20C7D9"/>
          </a:solidFill>
          <a:ln/>
        </p:spPr>
      </p:sp>
      <p:sp>
        <p:nvSpPr>
          <p:cNvPr id="14" name="corner-t11"/>
          <p:cNvSpPr/>
          <p:nvPr/>
        </p:nvSpPr>
        <p:spPr>
          <a:xfrm>
            <a:off x="6614160" y="5166360"/>
            <a:ext cx="4251960" cy="822960"/>
          </a:xfrm>
          <a:prstGeom prst="rect">
            <a:avLst/>
          </a:prstGeom>
          <a:noFill/>
          <a:ln/>
        </p:spPr>
        <p:txBody>
          <a:bodyPr wrap="square" lIns="0" tIns="0" rIns="0" bIns="0" rtlCol="0" anchor="ctr"/>
          <a:lstStyle/>
          <a:p>
            <a:pPr rtl="1" algn="r" indent="0" marL="0">
              <a:lnSpc>
                <a:spcPct val="115000"/>
              </a:lnSpc>
              <a:buNone/>
            </a:pPr>
            <a:r>
              <a:rPr lang="ar-KW" altLang="en-US" sz="1800" b="1" dirty="0">
                <a:solidFill>
                  <a:srgbClr val="2F3742"/>
                </a:solidFill>
                <a:latin typeface="Cairo" pitchFamily="34" charset="0"/>
                <a:ea typeface="Cairo" pitchFamily="34" charset="-122"/>
                <a:cs typeface="Cairo" pitchFamily="34" charset="-120"/>
              </a:rPr>
              <a:t>المتابِعات والحفظ وزر «أبلغيني» مدمجة في ركنكِ</a:t>
            </a:r>
            <a:endParaRPr lang="ar-KW" sz="1800" dirty="0"/>
          </a:p>
        </p:txBody>
      </p:sp>
      <p:pic>
        <p:nvPicPr>
          <p:cNvPr id="15" name="!!phone" descr="A mom’s Corner with her picks">    </p:cNvPr>
          <p:cNvPicPr>
            <a:picLocks noChangeAspect="1"/>
          </p:cNvPicPr>
          <p:nvPr/>
        </p:nvPicPr>
        <p:blipFill>
          <a:blip r:embed="rId2"/>
          <a:stretch>
            <a:fillRect/>
          </a:stretch>
        </p:blipFill>
        <p:spPr>
          <a:xfrm>
            <a:off x="3554810" y="960865"/>
            <a:ext cx="2177637" cy="4734830"/>
          </a:xfrm>
          <a:prstGeom prst="rect">
            <a:avLst/>
          </a:prstGeom>
        </p:spPr>
      </p:pic>
      <p:pic>
        <p:nvPicPr>
          <p:cNvPr id="16" name="!!phone-frame" descr="Phone frame">    </p:cNvPr>
          <p:cNvPicPr>
            <a:picLocks noChangeAspect="1"/>
          </p:cNvPicPr>
          <p:nvPr/>
        </p:nvPicPr>
        <p:blipFill>
          <a:blip r:embed="rId3"/>
          <a:stretch>
            <a:fillRect/>
          </a:stretch>
        </p:blipFill>
        <p:spPr>
          <a:xfrm>
            <a:off x="2801846" y="370366"/>
            <a:ext cx="3683564" cy="6457572"/>
          </a:xfrm>
          <a:prstGeom prst="rect">
            <a:avLst/>
          </a:prstGeom>
        </p:spPr>
      </p:pic>
      <p:pic>
        <p:nvPicPr>
          <p:cNvPr id="17" name="corner-phone12" descr="A mom’s profile with her photo, story and code">    </p:cNvPr>
          <p:cNvPicPr>
            <a:picLocks noChangeAspect="1"/>
          </p:cNvPicPr>
          <p:nvPr/>
        </p:nvPicPr>
        <p:blipFill>
          <a:blip r:embed="rId4"/>
          <a:stretch>
            <a:fillRect/>
          </a:stretch>
        </p:blipFill>
        <p:spPr>
          <a:xfrm>
            <a:off x="765890" y="960865"/>
            <a:ext cx="2177637" cy="4734830"/>
          </a:xfrm>
          <a:prstGeom prst="rect">
            <a:avLst/>
          </a:prstGeom>
        </p:spPr>
      </p:pic>
      <p:pic>
        <p:nvPicPr>
          <p:cNvPr id="18" name="corner-phone12-frame" descr="Phone frame">    </p:cNvPr>
          <p:cNvPicPr>
            <a:picLocks noChangeAspect="1"/>
          </p:cNvPicPr>
          <p:nvPr/>
        </p:nvPicPr>
        <p:blipFill>
          <a:blip r:embed="rId5"/>
          <a:stretch>
            <a:fillRect/>
          </a:stretch>
        </p:blipFill>
        <p:spPr>
          <a:xfrm>
            <a:off x="12926" y="370366"/>
            <a:ext cx="3683564" cy="6457572"/>
          </a:xfrm>
          <a:prstGeom prst="rect">
            <a:avLst/>
          </a:prstGeom>
        </p:spPr>
      </p:pic>
      <p:sp>
        <p:nvSpPr>
          <p:cNvPr id="19" name="corner-cap13"/>
          <p:cNvSpPr/>
          <p:nvPr/>
        </p:nvSpPr>
        <p:spPr>
          <a:xfrm>
            <a:off x="3313176" y="5852160"/>
            <a:ext cx="2660904" cy="548640"/>
          </a:xfrm>
          <a:prstGeom prst="rect">
            <a:avLst/>
          </a:prstGeom>
          <a:noFill/>
          <a:ln/>
        </p:spPr>
        <p:txBody>
          <a:bodyPr wrap="square" lIns="0" tIns="0" rIns="0" bIns="0" rtlCol="0" anchor="t"/>
          <a:lstStyle/>
          <a:p>
            <a:pPr rtl="1" algn="ctr" indent="0" marL="0">
              <a:lnSpc>
                <a:spcPct val="115000"/>
              </a:lnSpc>
              <a:buNone/>
            </a:pPr>
            <a:r>
              <a:rPr lang="ar-KW" altLang="en-US" sz="1300" b="1" dirty="0">
                <a:solidFill>
                  <a:srgbClr val="58616C"/>
                </a:solidFill>
                <a:latin typeface="Cairo" pitchFamily="34" charset="0"/>
                <a:ea typeface="Cairo" pitchFamily="34" charset="-122"/>
                <a:cs typeface="Cairo" pitchFamily="34" charset="-120"/>
              </a:rPr>
              <a:t>ركنكِ واختياراتكِ</a:t>
            </a:r>
            <a:endParaRPr lang="ar-KW" sz="1300" dirty="0"/>
          </a:p>
        </p:txBody>
      </p:sp>
      <p:sp>
        <p:nvSpPr>
          <p:cNvPr id="20" name="corner-cap14"/>
          <p:cNvSpPr/>
          <p:nvPr/>
        </p:nvSpPr>
        <p:spPr>
          <a:xfrm>
            <a:off x="524256" y="5852160"/>
            <a:ext cx="2660904" cy="548640"/>
          </a:xfrm>
          <a:prstGeom prst="rect">
            <a:avLst/>
          </a:prstGeom>
          <a:noFill/>
          <a:ln/>
        </p:spPr>
        <p:txBody>
          <a:bodyPr wrap="square" lIns="0" tIns="0" rIns="0" bIns="0" rtlCol="0" anchor="t"/>
          <a:lstStyle/>
          <a:p>
            <a:pPr rtl="1" algn="ctr" indent="0" marL="0">
              <a:lnSpc>
                <a:spcPct val="115000"/>
              </a:lnSpc>
              <a:buNone/>
            </a:pPr>
            <a:r>
              <a:rPr lang="ar-KW" altLang="en-US" sz="1300" b="1" dirty="0">
                <a:solidFill>
                  <a:srgbClr val="58616C"/>
                </a:solidFill>
                <a:latin typeface="Cairo" pitchFamily="34" charset="0"/>
                <a:ea typeface="Cairo" pitchFamily="34" charset="-122"/>
                <a:cs typeface="Cairo" pitchFamily="34" charset="-120"/>
              </a:rPr>
              <a:t>صورتكِ وقصتكِ ورمزكِ</a:t>
            </a:r>
            <a:endParaRPr lang="ar-KW" sz="1300" dirty="0"/>
          </a:p>
        </p:txBody>
      </p:sp>
      <p:sp>
        <p:nvSpPr>
          <p:cNvPr id="21" name="corner-footer15"/>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22" name="corner-pageno16"/>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05</a:t>
            </a:r>
            <a:endParaRPr lang="ar-KW" sz="1100" dirty="0"/>
          </a:p>
        </p:txBody>
      </p:sp>
      <p:pic>
        <p:nvPicPr>
          <p:cNvPr id="23" name="!!mascot-mini" descr="Lil mascot">    </p:cNvPr>
          <p:cNvPicPr>
            <a:picLocks noChangeAspect="1"/>
          </p:cNvPicPr>
          <p:nvPr/>
        </p:nvPicPr>
        <p:blipFill>
          <a:blip r:embed="rId6"/>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7F9"/>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pic>
        <p:nvPicPr>
          <p:cNvPr id="4" descr="App screen showing a product page with a mom’s note" name="!!phone">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8909902" y="965493"/>
            <a:ext cx="2394533" cy="5206427"/>
          </a:xfrm>
          <a:prstGeom prst="rect">
            <a:avLst/>
          </a:prstGeom>
        </p:spPr>
      </p:pic>
      <p:pic>
        <p:nvPicPr>
          <p:cNvPr id="5" name="!!phone-frame" descr="Phone frame">    </p:cNvPr>
          <p:cNvPicPr>
            <a:picLocks noChangeAspect="1"/>
          </p:cNvPicPr>
          <p:nvPr/>
        </p:nvPicPr>
        <p:blipFill>
          <a:blip r:embed="rId5"/>
          <a:stretch>
            <a:fillRect/>
          </a:stretch>
        </p:blipFill>
        <p:spPr>
          <a:xfrm>
            <a:off x="8081941" y="316179"/>
            <a:ext cx="4050453" cy="7100756"/>
          </a:xfrm>
          <a:prstGeom prst="rect">
            <a:avLst/>
          </a:prstGeom>
        </p:spPr>
      </p:pic>
      <p:sp>
        <p:nvSpPr>
          <p:cNvPr id="6" name="notes-eyebrow1"/>
          <p:cNvSpPr/>
          <p:nvPr/>
        </p:nvSpPr>
        <p:spPr>
          <a:xfrm>
            <a:off x="2316480" y="777240"/>
            <a:ext cx="576072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صوتكِ</a:t>
            </a:r>
            <a:endParaRPr lang="ar-KW" sz="1400" dirty="0"/>
          </a:p>
        </p:txBody>
      </p:sp>
      <p:sp>
        <p:nvSpPr>
          <p:cNvPr id="7" name="notes-title2"/>
          <p:cNvSpPr/>
          <p:nvPr/>
        </p:nvSpPr>
        <p:spPr>
          <a:xfrm>
            <a:off x="2316480" y="1051560"/>
            <a:ext cx="576072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كلماتكِ هي التي تبيع</a:t>
            </a:r>
            <a:endParaRPr lang="ar-KW" sz="3600" dirty="0"/>
          </a:p>
        </p:txBody>
      </p:sp>
      <p:sp>
        <p:nvSpPr>
          <p:cNvPr id="8" name="notes-r3"/>
          <p:cNvSpPr/>
          <p:nvPr/>
        </p:nvSpPr>
        <p:spPr>
          <a:xfrm>
            <a:off x="551688" y="2148840"/>
            <a:ext cx="7525512" cy="3840480"/>
          </a:xfrm>
          <a:prstGeom prst="roundRect">
            <a:avLst>
              <a:gd name="adj" fmla="val 5238"/>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9" name="notes-qmark4"/>
          <p:cNvSpPr/>
          <p:nvPr/>
        </p:nvSpPr>
        <p:spPr>
          <a:xfrm>
            <a:off x="6522720" y="2286000"/>
            <a:ext cx="1097280" cy="1097280"/>
          </a:xfrm>
          <a:prstGeom prst="rect">
            <a:avLst/>
          </a:prstGeom>
          <a:noFill/>
          <a:ln/>
        </p:spPr>
        <p:txBody>
          <a:bodyPr wrap="square" lIns="0" tIns="0" rIns="0" bIns="0" rtlCol="0" anchor="t"/>
          <a:lstStyle/>
          <a:p>
            <a:pPr rtl="1" algn="r" indent="0" marL="0">
              <a:lnSpc>
                <a:spcPct val="115000"/>
              </a:lnSpc>
              <a:buNone/>
            </a:pPr>
            <a:r>
              <a:rPr lang="ar-KW" altLang="en-US" sz="9600" b="1" dirty="0">
                <a:solidFill>
                  <a:srgbClr val="39096C"/>
                </a:solidFill>
                <a:latin typeface="Cairo" pitchFamily="34" charset="0"/>
                <a:ea typeface="Cairo" pitchFamily="34" charset="-122"/>
                <a:cs typeface="Cairo" pitchFamily="34" charset="-120"/>
              </a:rPr>
              <a:t>“</a:t>
            </a:r>
            <a:endParaRPr lang="ar-KW" sz="9600" dirty="0"/>
          </a:p>
        </p:txBody>
      </p:sp>
      <p:sp>
        <p:nvSpPr>
          <p:cNvPr id="10" name="notes-quote5"/>
          <p:cNvSpPr/>
          <p:nvPr/>
        </p:nvSpPr>
        <p:spPr>
          <a:xfrm>
            <a:off x="1036320" y="3246120"/>
            <a:ext cx="6583680" cy="1554480"/>
          </a:xfrm>
          <a:prstGeom prst="rect">
            <a:avLst/>
          </a:prstGeom>
          <a:noFill/>
          <a:ln/>
        </p:spPr>
        <p:txBody>
          <a:bodyPr wrap="square" lIns="0" tIns="0" rIns="0" bIns="0" rtlCol="0" anchor="t"/>
          <a:lstStyle/>
          <a:p>
            <a:pPr rtl="1" algn="r" indent="0" marL="0">
              <a:lnSpc>
                <a:spcPct val="110000"/>
              </a:lnSpc>
              <a:buNone/>
            </a:pPr>
            <a:r>
              <a:rPr lang="ar-KW" altLang="en-US" sz="2800" b="1" dirty="0">
                <a:solidFill>
                  <a:srgbClr val="2F3742"/>
                </a:solidFill>
                <a:latin typeface="Cairo" pitchFamily="34" charset="0"/>
                <a:ea typeface="Cairo" pitchFamily="34" charset="-122"/>
                <a:cs typeface="Cairo" pitchFamily="34" charset="-120"/>
              </a:rPr>
              <a:t>كل اختيار يحمل ملاحظتكِ “لماذا أحبه”، فتسمع الأمهات عنه منكِ وليس من إعلان.</a:t>
            </a:r>
            <a:endParaRPr lang="ar-KW" sz="2800" dirty="0"/>
          </a:p>
        </p:txBody>
      </p:sp>
      <p:sp>
        <p:nvSpPr>
          <p:cNvPr id="11" name="notes-rule6"/>
          <p:cNvSpPr/>
          <p:nvPr/>
        </p:nvSpPr>
        <p:spPr>
          <a:xfrm>
            <a:off x="1036320" y="5029200"/>
            <a:ext cx="6583680" cy="13716"/>
          </a:xfrm>
          <a:prstGeom prst="roundRect">
            <a:avLst/>
          </a:prstGeom>
          <a:solidFill>
            <a:srgbClr val="E3E6EA"/>
          </a:solidFill>
          <a:ln/>
        </p:spPr>
      </p:sp>
      <p:sp>
        <p:nvSpPr>
          <p:cNvPr id="12" name="notes-t7"/>
          <p:cNvSpPr/>
          <p:nvPr/>
        </p:nvSpPr>
        <p:spPr>
          <a:xfrm>
            <a:off x="1036320" y="5166360"/>
            <a:ext cx="6583680" cy="640080"/>
          </a:xfrm>
          <a:prstGeom prst="rect">
            <a:avLst/>
          </a:prstGeom>
          <a:noFill/>
          <a:ln/>
        </p:spPr>
        <p:txBody>
          <a:bodyPr wrap="square" lIns="0" tIns="0" rIns="0" bIns="0" rtlCol="0" anchor="t"/>
          <a:lstStyle/>
          <a:p>
            <a:pPr rtl="1" algn="r" indent="0" marL="0">
              <a:lnSpc>
                <a:spcPct val="115000"/>
              </a:lnSpc>
              <a:buNone/>
            </a:pPr>
            <a:r>
              <a:rPr lang="ar-KW" altLang="en-US" sz="1800" dirty="0">
                <a:solidFill>
                  <a:srgbClr val="58616C"/>
                </a:solidFill>
                <a:latin typeface="Cairo" pitchFamily="34" charset="0"/>
                <a:ea typeface="Cairo" pitchFamily="34" charset="-122"/>
                <a:cs typeface="Cairo" pitchFamily="34" charset="-120"/>
              </a:rPr>
              <a:t>يمكنكِ تحديث ملاحظاتكِ في أي وقت، ويراجعها فريقنا قبل نشرها.</a:t>
            </a:r>
            <a:endParaRPr lang="ar-KW" sz="1800" dirty="0"/>
          </a:p>
        </p:txBody>
      </p:sp>
      <p:sp>
        <p:nvSpPr>
          <p:cNvPr id="13" name="notes-footer8"/>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14" name="notes-pageno9"/>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06</a:t>
            </a:r>
            <a:endParaRPr lang="ar-KW" sz="1100" dirty="0"/>
          </a:p>
        </p:txBody>
      </p:sp>
      <p:pic>
        <p:nvPicPr>
          <p:cNvPr id="15" name="!!mascot-mini" descr="Lil mascot">    </p:cNvPr>
          <p:cNvPicPr>
            <a:picLocks noChangeAspect="1"/>
          </p:cNvPicPr>
          <p:nvPr/>
        </p:nvPicPr>
        <p:blipFill>
          <a:blip r:embed="rId6"/>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7" repeatCount="indefinite" fill="hold" display="0">
                  <p:stCondLst>
                    <p:cond delay="indefinite"/>
                  </p:stCondLst>
                  <p:endCondLst>
                    <p:cond evt="onStopAudio" delay="0">
                      <p:tgtEl>
                        <p:sldTgt/>
                      </p:tgtEl>
                    </p:cond>
                  </p:end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F0F4"/>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pic>
        <p:nvPicPr>
          <p:cNvPr id="4" name="!!phone" descr="Moms to follow, each with a Follow button">    </p:cNvPr>
          <p:cNvPicPr>
            <a:picLocks noChangeAspect="1"/>
          </p:cNvPicPr>
          <p:nvPr/>
        </p:nvPicPr>
        <p:blipFill>
          <a:blip r:embed="rId2"/>
          <a:stretch>
            <a:fillRect/>
          </a:stretch>
        </p:blipFill>
        <p:spPr>
          <a:xfrm>
            <a:off x="9132650" y="960865"/>
            <a:ext cx="2177637" cy="4734830"/>
          </a:xfrm>
          <a:prstGeom prst="rect">
            <a:avLst/>
          </a:prstGeom>
        </p:spPr>
      </p:pic>
      <p:pic>
        <p:nvPicPr>
          <p:cNvPr id="5" name="!!phone-frame" descr="Phone frame">    </p:cNvPr>
          <p:cNvPicPr>
            <a:picLocks noChangeAspect="1"/>
          </p:cNvPicPr>
          <p:nvPr/>
        </p:nvPicPr>
        <p:blipFill>
          <a:blip r:embed="rId3"/>
          <a:stretch>
            <a:fillRect/>
          </a:stretch>
        </p:blipFill>
        <p:spPr>
          <a:xfrm>
            <a:off x="8379686" y="370366"/>
            <a:ext cx="3683564" cy="6457572"/>
          </a:xfrm>
          <a:prstGeom prst="rect">
            <a:avLst/>
          </a:prstGeom>
        </p:spPr>
      </p:pic>
      <p:pic>
        <p:nvPicPr>
          <p:cNvPr id="6" name="follow-phone1" descr="Notifications about new picks">    </p:cNvPr>
          <p:cNvPicPr>
            <a:picLocks noChangeAspect="1"/>
          </p:cNvPicPr>
          <p:nvPr/>
        </p:nvPicPr>
        <p:blipFill>
          <a:blip r:embed="rId4"/>
          <a:stretch>
            <a:fillRect/>
          </a:stretch>
        </p:blipFill>
        <p:spPr>
          <a:xfrm>
            <a:off x="6343730" y="960865"/>
            <a:ext cx="2177637" cy="4734830"/>
          </a:xfrm>
          <a:prstGeom prst="rect">
            <a:avLst/>
          </a:prstGeom>
        </p:spPr>
      </p:pic>
      <p:pic>
        <p:nvPicPr>
          <p:cNvPr id="7" name="follow-phone1-frame" descr="Phone frame">    </p:cNvPr>
          <p:cNvPicPr>
            <a:picLocks noChangeAspect="1"/>
          </p:cNvPicPr>
          <p:nvPr/>
        </p:nvPicPr>
        <p:blipFill>
          <a:blip r:embed="rId5"/>
          <a:stretch>
            <a:fillRect/>
          </a:stretch>
        </p:blipFill>
        <p:spPr>
          <a:xfrm>
            <a:off x="5590766" y="370366"/>
            <a:ext cx="3683564" cy="6457572"/>
          </a:xfrm>
          <a:prstGeom prst="rect">
            <a:avLst/>
          </a:prstGeom>
        </p:spPr>
      </p:pic>
      <p:sp>
        <p:nvSpPr>
          <p:cNvPr id="8" name="follow-cap2"/>
          <p:cNvSpPr/>
          <p:nvPr/>
        </p:nvSpPr>
        <p:spPr>
          <a:xfrm>
            <a:off x="8891016" y="5852160"/>
            <a:ext cx="2660904" cy="548640"/>
          </a:xfrm>
          <a:prstGeom prst="rect">
            <a:avLst/>
          </a:prstGeom>
          <a:noFill/>
          <a:ln/>
        </p:spPr>
        <p:txBody>
          <a:bodyPr wrap="square" lIns="0" tIns="0" rIns="0" bIns="0" rtlCol="0" anchor="t"/>
          <a:lstStyle/>
          <a:p>
            <a:pPr rtl="1" algn="ctr" indent="0" marL="0">
              <a:lnSpc>
                <a:spcPct val="115000"/>
              </a:lnSpc>
              <a:buNone/>
            </a:pPr>
            <a:r>
              <a:rPr lang="ar-KW" altLang="en-US" sz="1300" b="1" dirty="0">
                <a:solidFill>
                  <a:srgbClr val="58616C"/>
                </a:solidFill>
                <a:latin typeface="Cairo" pitchFamily="34" charset="0"/>
                <a:ea typeface="Cairo" pitchFamily="34" charset="-122"/>
                <a:cs typeface="Cairo" pitchFamily="34" charset="-120"/>
              </a:rPr>
              <a:t>متابعة بلمسة واحدة</a:t>
            </a:r>
            <a:endParaRPr lang="ar-KW" sz="1300" dirty="0"/>
          </a:p>
        </p:txBody>
      </p:sp>
      <p:sp>
        <p:nvSpPr>
          <p:cNvPr id="9" name="follow-cap3"/>
          <p:cNvSpPr/>
          <p:nvPr/>
        </p:nvSpPr>
        <p:spPr>
          <a:xfrm>
            <a:off x="6102096" y="5852160"/>
            <a:ext cx="2660904" cy="548640"/>
          </a:xfrm>
          <a:prstGeom prst="rect">
            <a:avLst/>
          </a:prstGeom>
          <a:noFill/>
          <a:ln/>
        </p:spPr>
        <p:txBody>
          <a:bodyPr wrap="square" lIns="0" tIns="0" rIns="0" bIns="0" rtlCol="0" anchor="t"/>
          <a:lstStyle/>
          <a:p>
            <a:pPr rtl="1" algn="ctr" indent="0" marL="0">
              <a:lnSpc>
                <a:spcPct val="115000"/>
              </a:lnSpc>
              <a:buNone/>
            </a:pPr>
            <a:r>
              <a:rPr lang="ar-KW" altLang="en-US" sz="1300" b="1" dirty="0">
                <a:solidFill>
                  <a:srgbClr val="58616C"/>
                </a:solidFill>
                <a:latin typeface="Cairo" pitchFamily="34" charset="0"/>
                <a:ea typeface="Cairo" pitchFamily="34" charset="-122"/>
                <a:cs typeface="Cairo" pitchFamily="34" charset="-120"/>
              </a:rPr>
              <a:t>اختيارات جديدة في صندوق الوارد</a:t>
            </a:r>
            <a:endParaRPr lang="ar-KW" sz="1300" dirty="0"/>
          </a:p>
        </p:txBody>
      </p:sp>
      <p:sp>
        <p:nvSpPr>
          <p:cNvPr id="10" name="follow-eyebrow4"/>
          <p:cNvSpPr/>
          <p:nvPr/>
        </p:nvSpPr>
        <p:spPr>
          <a:xfrm>
            <a:off x="551688" y="777240"/>
            <a:ext cx="4873752"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المتابعات</a:t>
            </a:r>
            <a:endParaRPr lang="ar-KW" sz="1400" dirty="0"/>
          </a:p>
        </p:txBody>
      </p:sp>
      <p:sp>
        <p:nvSpPr>
          <p:cNvPr id="11" name="follow-title5"/>
          <p:cNvSpPr/>
          <p:nvPr/>
        </p:nvSpPr>
        <p:spPr>
          <a:xfrm>
            <a:off x="551688" y="1051560"/>
            <a:ext cx="4873752"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متابعاتكِ قريبات منكِ</a:t>
            </a:r>
            <a:endParaRPr lang="ar-KW" sz="3600" dirty="0"/>
          </a:p>
        </p:txBody>
      </p:sp>
      <p:sp>
        <p:nvSpPr>
          <p:cNvPr id="12" name="follow-r6"/>
          <p:cNvSpPr/>
          <p:nvPr/>
        </p:nvSpPr>
        <p:spPr>
          <a:xfrm>
            <a:off x="551688" y="2240280"/>
            <a:ext cx="4873752" cy="1143000"/>
          </a:xfrm>
          <a:prstGeom prst="roundRect">
            <a:avLst>
              <a:gd name="adj" fmla="val 16000"/>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3" name="follow-num7"/>
          <p:cNvSpPr/>
          <p:nvPr/>
        </p:nvSpPr>
        <p:spPr>
          <a:xfrm>
            <a:off x="4648200" y="2560320"/>
            <a:ext cx="502920" cy="502920"/>
          </a:xfrm>
          <a:prstGeom prst="ellipse">
            <a:avLst/>
          </a:prstGeom>
          <a:solidFill>
            <a:srgbClr val="20C7D9"/>
          </a:solidFill>
          <a:ln/>
        </p:spPr>
        <p:txBody>
          <a:bodyPr wrap="square" lIns="0" tIns="0" rIns="0" bIns="0" rtlCol="0" anchor="ctr"/>
          <a:lstStyle/>
          <a:p>
            <a:pPr rtl="1" algn="ctr" indent="0" marL="0">
              <a:lnSpc>
                <a:spcPct val="115000"/>
              </a:lnSpc>
              <a:buNone/>
            </a:pPr>
            <a:r>
              <a:rPr lang="ar-KW" altLang="en-US" sz="2000" b="1" dirty="0">
                <a:solidFill>
                  <a:srgbClr val="06333A"/>
                </a:solidFill>
                <a:latin typeface="Cairo" pitchFamily="34" charset="0"/>
                <a:ea typeface="Cairo" pitchFamily="34" charset="-122"/>
                <a:cs typeface="Cairo" pitchFamily="34" charset="-120"/>
              </a:rPr>
              <a:t>1</a:t>
            </a:r>
            <a:endParaRPr lang="ar-KW" sz="2000" dirty="0"/>
          </a:p>
        </p:txBody>
      </p:sp>
      <p:sp>
        <p:nvSpPr>
          <p:cNvPr id="14" name="follow-t8"/>
          <p:cNvSpPr/>
          <p:nvPr/>
        </p:nvSpPr>
        <p:spPr>
          <a:xfrm>
            <a:off x="762000" y="2377440"/>
            <a:ext cx="3657600" cy="365760"/>
          </a:xfrm>
          <a:prstGeom prst="rect">
            <a:avLst/>
          </a:prstGeom>
          <a:noFill/>
          <a:ln/>
        </p:spPr>
        <p:txBody>
          <a:bodyPr wrap="square" lIns="0" tIns="0" rIns="0" bIns="0" rtlCol="0" anchor="ctr"/>
          <a:lstStyle/>
          <a:p>
            <a:pPr rtl="1" algn="r" indent="0" marL="0">
              <a:lnSpc>
                <a:spcPct val="115000"/>
              </a:lnSpc>
              <a:buNone/>
            </a:pPr>
            <a:r>
              <a:rPr lang="ar-KW" altLang="en-US" sz="2200" b="1" dirty="0">
                <a:solidFill>
                  <a:srgbClr val="2F3742"/>
                </a:solidFill>
                <a:latin typeface="Cairo" pitchFamily="34" charset="0"/>
                <a:ea typeface="Cairo" pitchFamily="34" charset="-122"/>
                <a:cs typeface="Cairo" pitchFamily="34" charset="-120"/>
              </a:rPr>
              <a:t>متابعة</a:t>
            </a:r>
            <a:endParaRPr lang="ar-KW" sz="2200" dirty="0"/>
          </a:p>
        </p:txBody>
      </p:sp>
      <p:sp>
        <p:nvSpPr>
          <p:cNvPr id="15" name="follow-t9"/>
          <p:cNvSpPr/>
          <p:nvPr/>
        </p:nvSpPr>
        <p:spPr>
          <a:xfrm>
            <a:off x="762000" y="2770632"/>
            <a:ext cx="3657600" cy="548640"/>
          </a:xfrm>
          <a:prstGeom prst="rect">
            <a:avLst/>
          </a:prstGeom>
          <a:noFill/>
          <a:ln/>
        </p:spPr>
        <p:txBody>
          <a:bodyPr wrap="square" lIns="0" tIns="0" rIns="0" bIns="0" rtlCol="0" anchor="t"/>
          <a:lstStyle/>
          <a:p>
            <a:pPr rtl="1" algn="r" indent="0" marL="0">
              <a:lnSpc>
                <a:spcPct val="115000"/>
              </a:lnSpc>
              <a:buNone/>
            </a:pPr>
            <a:r>
              <a:rPr lang="ar-KW" altLang="en-US" sz="1600" dirty="0">
                <a:solidFill>
                  <a:srgbClr val="58616C"/>
                </a:solidFill>
                <a:latin typeface="Cairo" pitchFamily="34" charset="0"/>
                <a:ea typeface="Cairo" pitchFamily="34" charset="-122"/>
                <a:cs typeface="Cairo" pitchFamily="34" charset="-120"/>
              </a:rPr>
              <a:t>تتابعكِ الأمهات بنقرة واحدة.</a:t>
            </a:r>
            <a:endParaRPr lang="ar-KW" sz="1600" dirty="0"/>
          </a:p>
        </p:txBody>
      </p:sp>
      <p:sp>
        <p:nvSpPr>
          <p:cNvPr id="16" name="follow-r10"/>
          <p:cNvSpPr/>
          <p:nvPr/>
        </p:nvSpPr>
        <p:spPr>
          <a:xfrm>
            <a:off x="551688" y="3566160"/>
            <a:ext cx="4873752" cy="1143000"/>
          </a:xfrm>
          <a:prstGeom prst="roundRect">
            <a:avLst>
              <a:gd name="adj" fmla="val 16000"/>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7" name="follow-num11"/>
          <p:cNvSpPr/>
          <p:nvPr/>
        </p:nvSpPr>
        <p:spPr>
          <a:xfrm>
            <a:off x="4648200" y="3886200"/>
            <a:ext cx="502920" cy="502920"/>
          </a:xfrm>
          <a:prstGeom prst="ellipse">
            <a:avLst/>
          </a:prstGeom>
          <a:solidFill>
            <a:srgbClr val="20C7D9"/>
          </a:solidFill>
          <a:ln/>
        </p:spPr>
        <p:txBody>
          <a:bodyPr wrap="square" lIns="0" tIns="0" rIns="0" bIns="0" rtlCol="0" anchor="ctr"/>
          <a:lstStyle/>
          <a:p>
            <a:pPr rtl="1" algn="ctr" indent="0" marL="0">
              <a:lnSpc>
                <a:spcPct val="115000"/>
              </a:lnSpc>
              <a:buNone/>
            </a:pPr>
            <a:r>
              <a:rPr lang="ar-KW" altLang="en-US" sz="2000" b="1" dirty="0">
                <a:solidFill>
                  <a:srgbClr val="06333A"/>
                </a:solidFill>
                <a:latin typeface="Cairo" pitchFamily="34" charset="0"/>
                <a:ea typeface="Cairo" pitchFamily="34" charset="-122"/>
                <a:cs typeface="Cairo" pitchFamily="34" charset="-120"/>
              </a:rPr>
              <a:t>2</a:t>
            </a:r>
            <a:endParaRPr lang="ar-KW" sz="2000" dirty="0"/>
          </a:p>
        </p:txBody>
      </p:sp>
      <p:sp>
        <p:nvSpPr>
          <p:cNvPr id="18" name="follow-t12"/>
          <p:cNvSpPr/>
          <p:nvPr/>
        </p:nvSpPr>
        <p:spPr>
          <a:xfrm>
            <a:off x="762000" y="3703320"/>
            <a:ext cx="3657600" cy="365760"/>
          </a:xfrm>
          <a:prstGeom prst="rect">
            <a:avLst/>
          </a:prstGeom>
          <a:noFill/>
          <a:ln/>
        </p:spPr>
        <p:txBody>
          <a:bodyPr wrap="square" lIns="0" tIns="0" rIns="0" bIns="0" rtlCol="0" anchor="ctr"/>
          <a:lstStyle/>
          <a:p>
            <a:pPr rtl="1" algn="r" indent="0" marL="0">
              <a:lnSpc>
                <a:spcPct val="115000"/>
              </a:lnSpc>
              <a:buNone/>
            </a:pPr>
            <a:r>
              <a:rPr lang="ar-KW" altLang="en-US" sz="2200" b="1" dirty="0">
                <a:solidFill>
                  <a:srgbClr val="2F3742"/>
                </a:solidFill>
                <a:latin typeface="Cairo" pitchFamily="34" charset="0"/>
                <a:ea typeface="Cairo" pitchFamily="34" charset="-122"/>
                <a:cs typeface="Cairo" pitchFamily="34" charset="-120"/>
              </a:rPr>
              <a:t>منتجات جديدة</a:t>
            </a:r>
            <a:endParaRPr lang="ar-KW" sz="2200" dirty="0"/>
          </a:p>
        </p:txBody>
      </p:sp>
      <p:sp>
        <p:nvSpPr>
          <p:cNvPr id="19" name="follow-t13"/>
          <p:cNvSpPr/>
          <p:nvPr/>
        </p:nvSpPr>
        <p:spPr>
          <a:xfrm>
            <a:off x="762000" y="4096512"/>
            <a:ext cx="3657600" cy="548640"/>
          </a:xfrm>
          <a:prstGeom prst="rect">
            <a:avLst/>
          </a:prstGeom>
          <a:noFill/>
          <a:ln/>
        </p:spPr>
        <p:txBody>
          <a:bodyPr wrap="square" lIns="0" tIns="0" rIns="0" bIns="0" rtlCol="0" anchor="t"/>
          <a:lstStyle/>
          <a:p>
            <a:pPr rtl="1" algn="r" indent="0" marL="0">
              <a:lnSpc>
                <a:spcPct val="115000"/>
              </a:lnSpc>
              <a:buNone/>
            </a:pPr>
            <a:r>
              <a:rPr lang="ar-KW" altLang="en-US" sz="1600" dirty="0">
                <a:solidFill>
                  <a:srgbClr val="58616C"/>
                </a:solidFill>
                <a:latin typeface="Cairo" pitchFamily="34" charset="0"/>
                <a:ea typeface="Cairo" pitchFamily="34" charset="-122"/>
                <a:cs typeface="Cairo" pitchFamily="34" charset="-120"/>
              </a:rPr>
              <a:t>عند إضافتكِ منتجات جديدة، يصل إلى متابعاتكِ تنبيه بذلك.</a:t>
            </a:r>
            <a:endParaRPr lang="ar-KW" sz="1600" dirty="0"/>
          </a:p>
        </p:txBody>
      </p:sp>
      <p:sp>
        <p:nvSpPr>
          <p:cNvPr id="20" name="follow-r14"/>
          <p:cNvSpPr/>
          <p:nvPr/>
        </p:nvSpPr>
        <p:spPr>
          <a:xfrm>
            <a:off x="551688" y="4892040"/>
            <a:ext cx="4873752" cy="1143000"/>
          </a:xfrm>
          <a:prstGeom prst="roundRect">
            <a:avLst>
              <a:gd name="adj" fmla="val 16000"/>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21" name="follow-num15"/>
          <p:cNvSpPr/>
          <p:nvPr/>
        </p:nvSpPr>
        <p:spPr>
          <a:xfrm>
            <a:off x="4648200" y="5212080"/>
            <a:ext cx="502920" cy="502920"/>
          </a:xfrm>
          <a:prstGeom prst="ellipse">
            <a:avLst/>
          </a:prstGeom>
          <a:solidFill>
            <a:srgbClr val="20C7D9"/>
          </a:solidFill>
          <a:ln/>
        </p:spPr>
        <p:txBody>
          <a:bodyPr wrap="square" lIns="0" tIns="0" rIns="0" bIns="0" rtlCol="0" anchor="ctr"/>
          <a:lstStyle/>
          <a:p>
            <a:pPr rtl="1" algn="ctr" indent="0" marL="0">
              <a:lnSpc>
                <a:spcPct val="115000"/>
              </a:lnSpc>
              <a:buNone/>
            </a:pPr>
            <a:r>
              <a:rPr lang="ar-KW" altLang="en-US" sz="2000" b="1" dirty="0">
                <a:solidFill>
                  <a:srgbClr val="06333A"/>
                </a:solidFill>
                <a:latin typeface="Cairo" pitchFamily="34" charset="0"/>
                <a:ea typeface="Cairo" pitchFamily="34" charset="-122"/>
                <a:cs typeface="Cairo" pitchFamily="34" charset="-120"/>
              </a:rPr>
              <a:t>3</a:t>
            </a:r>
            <a:endParaRPr lang="ar-KW" sz="2000" dirty="0"/>
          </a:p>
        </p:txBody>
      </p:sp>
      <p:sp>
        <p:nvSpPr>
          <p:cNvPr id="22" name="follow-t16"/>
          <p:cNvSpPr/>
          <p:nvPr/>
        </p:nvSpPr>
        <p:spPr>
          <a:xfrm>
            <a:off x="762000" y="5029200"/>
            <a:ext cx="3657600" cy="365760"/>
          </a:xfrm>
          <a:prstGeom prst="rect">
            <a:avLst/>
          </a:prstGeom>
          <a:noFill/>
          <a:ln/>
        </p:spPr>
        <p:txBody>
          <a:bodyPr wrap="square" lIns="0" tIns="0" rIns="0" bIns="0" rtlCol="0" anchor="ctr"/>
          <a:lstStyle/>
          <a:p>
            <a:pPr rtl="1" algn="r" indent="0" marL="0">
              <a:lnSpc>
                <a:spcPct val="115000"/>
              </a:lnSpc>
              <a:buNone/>
            </a:pPr>
            <a:r>
              <a:rPr lang="ar-KW" altLang="en-US" sz="2200" b="1" dirty="0">
                <a:solidFill>
                  <a:srgbClr val="2F3742"/>
                </a:solidFill>
                <a:latin typeface="Cairo" pitchFamily="34" charset="0"/>
                <a:ea typeface="Cairo" pitchFamily="34" charset="-122"/>
                <a:cs typeface="Cairo" pitchFamily="34" charset="-120"/>
              </a:rPr>
              <a:t>في الرئيسية</a:t>
            </a:r>
            <a:endParaRPr lang="ar-KW" sz="2200" dirty="0"/>
          </a:p>
        </p:txBody>
      </p:sp>
      <p:sp>
        <p:nvSpPr>
          <p:cNvPr id="23" name="follow-t17"/>
          <p:cNvSpPr/>
          <p:nvPr/>
        </p:nvSpPr>
        <p:spPr>
          <a:xfrm>
            <a:off x="762000" y="5422392"/>
            <a:ext cx="3657600" cy="548640"/>
          </a:xfrm>
          <a:prstGeom prst="rect">
            <a:avLst/>
          </a:prstGeom>
          <a:noFill/>
          <a:ln/>
        </p:spPr>
        <p:txBody>
          <a:bodyPr wrap="square" lIns="0" tIns="0" rIns="0" bIns="0" rtlCol="0" anchor="t"/>
          <a:lstStyle/>
          <a:p>
            <a:pPr rtl="1" algn="r" indent="0" marL="0">
              <a:lnSpc>
                <a:spcPct val="115000"/>
              </a:lnSpc>
              <a:buNone/>
            </a:pPr>
            <a:r>
              <a:rPr lang="ar-KW" altLang="en-US" sz="1600" dirty="0">
                <a:solidFill>
                  <a:srgbClr val="58616C"/>
                </a:solidFill>
                <a:latin typeface="Cairo" pitchFamily="34" charset="0"/>
                <a:ea typeface="Cairo" pitchFamily="34" charset="-122"/>
                <a:cs typeface="Cairo" pitchFamily="34" charset="-120"/>
              </a:rPr>
              <a:t>تظهر أحدث اختياراتكِ في شاشتهنّ الرئيسية.</a:t>
            </a:r>
            <a:endParaRPr lang="ar-KW" sz="1600" dirty="0"/>
          </a:p>
        </p:txBody>
      </p:sp>
      <p:sp>
        <p:nvSpPr>
          <p:cNvPr id="24" name="follow-footer18"/>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25" name="follow-pageno19"/>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07</a:t>
            </a:r>
            <a:endParaRPr lang="ar-KW" sz="1100" dirty="0"/>
          </a:p>
        </p:txBody>
      </p:sp>
      <p:pic>
        <p:nvPicPr>
          <p:cNvPr id="26" name="!!mascot-mini" descr="Lil mascot">    </p:cNvPr>
          <p:cNvPicPr>
            <a:picLocks noChangeAspect="1"/>
          </p:cNvPicPr>
          <p:nvPr/>
        </p:nvPicPr>
        <p:blipFill>
          <a:blip r:embed="rId6"/>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7F9"/>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sp>
        <p:nvSpPr>
          <p:cNvPr id="4" name="shop-eyebrow1"/>
          <p:cNvSpPr/>
          <p:nvPr/>
        </p:nvSpPr>
        <p:spPr>
          <a:xfrm>
            <a:off x="2133600" y="777240"/>
            <a:ext cx="950976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لمتابعاتكِ</a:t>
            </a:r>
            <a:endParaRPr lang="ar-KW" sz="1400" dirty="0"/>
          </a:p>
        </p:txBody>
      </p:sp>
      <p:sp>
        <p:nvSpPr>
          <p:cNvPr id="5" name="shop-title2"/>
          <p:cNvSpPr/>
          <p:nvPr/>
        </p:nvSpPr>
        <p:spPr>
          <a:xfrm>
            <a:off x="2133600" y="1051560"/>
            <a:ext cx="950976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التسوّق من ركنكِ بكل سهولة</a:t>
            </a:r>
            <a:endParaRPr lang="ar-KW" sz="3600" dirty="0"/>
          </a:p>
        </p:txBody>
      </p:sp>
      <p:pic>
        <p:nvPicPr>
          <p:cNvPr id="6" name="!!phone" descr="أضيفي كل اختياراتكِ دفعة واحدة">    </p:cNvPr>
          <p:cNvPicPr>
            <a:picLocks noChangeAspect="1"/>
          </p:cNvPicPr>
          <p:nvPr/>
        </p:nvPicPr>
        <p:blipFill>
          <a:blip r:embed="rId2"/>
          <a:stretch>
            <a:fillRect/>
          </a:stretch>
        </p:blipFill>
        <p:spPr>
          <a:xfrm>
            <a:off x="9384598" y="1866009"/>
            <a:ext cx="1743844" cy="3791637"/>
          </a:xfrm>
          <a:prstGeom prst="rect">
            <a:avLst/>
          </a:prstGeom>
        </p:spPr>
      </p:pic>
      <p:pic>
        <p:nvPicPr>
          <p:cNvPr id="7" name="!!phone-frame" descr="Phone frame">    </p:cNvPr>
          <p:cNvPicPr>
            <a:picLocks noChangeAspect="1"/>
          </p:cNvPicPr>
          <p:nvPr/>
        </p:nvPicPr>
        <p:blipFill>
          <a:blip r:embed="rId3"/>
          <a:stretch>
            <a:fillRect/>
          </a:stretch>
        </p:blipFill>
        <p:spPr>
          <a:xfrm>
            <a:off x="8781627" y="1393139"/>
            <a:ext cx="2949787" cy="5171203"/>
          </a:xfrm>
          <a:prstGeom prst="rect">
            <a:avLst/>
          </a:prstGeom>
        </p:spPr>
      </p:pic>
      <p:sp>
        <p:nvSpPr>
          <p:cNvPr id="8" name="shop-cap3"/>
          <p:cNvSpPr/>
          <p:nvPr/>
        </p:nvSpPr>
        <p:spPr>
          <a:xfrm>
            <a:off x="9006840" y="5780964"/>
            <a:ext cx="2499360" cy="548640"/>
          </a:xfrm>
          <a:prstGeom prst="rect">
            <a:avLst/>
          </a:prstGeom>
          <a:noFill/>
          <a:ln/>
        </p:spPr>
        <p:txBody>
          <a:bodyPr wrap="square" lIns="0" tIns="0" rIns="0" bIns="0" rtlCol="0" anchor="t"/>
          <a:lstStyle/>
          <a:p>
            <a:pPr rtl="1" algn="ctr" indent="0" marL="0">
              <a:lnSpc>
                <a:spcPct val="115000"/>
              </a:lnSpc>
              <a:buNone/>
            </a:pPr>
            <a:r>
              <a:rPr lang="ar-KW" altLang="en-US" sz="1400" b="1" dirty="0">
                <a:solidFill>
                  <a:srgbClr val="58616C"/>
                </a:solidFill>
                <a:latin typeface="Cairo" pitchFamily="34" charset="0"/>
                <a:ea typeface="Cairo" pitchFamily="34" charset="-122"/>
                <a:cs typeface="Cairo" pitchFamily="34" charset="-120"/>
              </a:rPr>
              <a:t>أضيفي كل اختياراتكِ دفعة واحدة</a:t>
            </a:r>
            <a:endParaRPr lang="ar-KW" sz="1400" dirty="0"/>
          </a:p>
        </p:txBody>
      </p:sp>
      <p:pic>
        <p:nvPicPr>
          <p:cNvPr id="9" name="shop-phone4" descr="ملاحظتكِ على كل منتج">    </p:cNvPr>
          <p:cNvPicPr>
            <a:picLocks noChangeAspect="1"/>
          </p:cNvPicPr>
          <p:nvPr/>
        </p:nvPicPr>
        <p:blipFill>
          <a:blip r:embed="rId4"/>
          <a:stretch>
            <a:fillRect/>
          </a:stretch>
        </p:blipFill>
        <p:spPr>
          <a:xfrm>
            <a:off x="6610918" y="1866009"/>
            <a:ext cx="1743844" cy="3791637"/>
          </a:xfrm>
          <a:prstGeom prst="rect">
            <a:avLst/>
          </a:prstGeom>
        </p:spPr>
      </p:pic>
      <p:pic>
        <p:nvPicPr>
          <p:cNvPr id="10" name="shop-phone4-frame" descr="Phone frame">    </p:cNvPr>
          <p:cNvPicPr>
            <a:picLocks noChangeAspect="1"/>
          </p:cNvPicPr>
          <p:nvPr/>
        </p:nvPicPr>
        <p:blipFill>
          <a:blip r:embed="rId5"/>
          <a:stretch>
            <a:fillRect/>
          </a:stretch>
        </p:blipFill>
        <p:spPr>
          <a:xfrm>
            <a:off x="6007947" y="1393139"/>
            <a:ext cx="2949787" cy="5171203"/>
          </a:xfrm>
          <a:prstGeom prst="rect">
            <a:avLst/>
          </a:prstGeom>
        </p:spPr>
      </p:pic>
      <p:sp>
        <p:nvSpPr>
          <p:cNvPr id="11" name="shop-cap5"/>
          <p:cNvSpPr/>
          <p:nvPr/>
        </p:nvSpPr>
        <p:spPr>
          <a:xfrm>
            <a:off x="6233160" y="5780964"/>
            <a:ext cx="2499360" cy="548640"/>
          </a:xfrm>
          <a:prstGeom prst="rect">
            <a:avLst/>
          </a:prstGeom>
          <a:noFill/>
          <a:ln/>
        </p:spPr>
        <p:txBody>
          <a:bodyPr wrap="square" lIns="0" tIns="0" rIns="0" bIns="0" rtlCol="0" anchor="t"/>
          <a:lstStyle/>
          <a:p>
            <a:pPr rtl="1" algn="ctr" indent="0" marL="0">
              <a:lnSpc>
                <a:spcPct val="115000"/>
              </a:lnSpc>
              <a:buNone/>
            </a:pPr>
            <a:r>
              <a:rPr lang="ar-KW" altLang="en-US" sz="1400" b="1" dirty="0">
                <a:solidFill>
                  <a:srgbClr val="58616C"/>
                </a:solidFill>
                <a:latin typeface="Cairo" pitchFamily="34" charset="0"/>
                <a:ea typeface="Cairo" pitchFamily="34" charset="-122"/>
                <a:cs typeface="Cairo" pitchFamily="34" charset="-120"/>
              </a:rPr>
              <a:t>ملاحظتكِ على كل منتج</a:t>
            </a:r>
            <a:endParaRPr lang="ar-KW" sz="1400" dirty="0"/>
          </a:p>
        </p:txBody>
      </p:sp>
      <p:pic>
        <p:nvPicPr>
          <p:cNvPr id="12" name="shop-phone6" descr="رمزكِ في ملفكِ الشخصي">    </p:cNvPr>
          <p:cNvPicPr>
            <a:picLocks noChangeAspect="1"/>
          </p:cNvPicPr>
          <p:nvPr/>
        </p:nvPicPr>
        <p:blipFill>
          <a:blip r:embed="rId6"/>
          <a:stretch>
            <a:fillRect/>
          </a:stretch>
        </p:blipFill>
        <p:spPr>
          <a:xfrm>
            <a:off x="3837238" y="1866009"/>
            <a:ext cx="1743844" cy="3791637"/>
          </a:xfrm>
          <a:prstGeom prst="rect">
            <a:avLst/>
          </a:prstGeom>
        </p:spPr>
      </p:pic>
      <p:pic>
        <p:nvPicPr>
          <p:cNvPr id="13" name="shop-phone6-frame" descr="Phone frame">    </p:cNvPr>
          <p:cNvPicPr>
            <a:picLocks noChangeAspect="1"/>
          </p:cNvPicPr>
          <p:nvPr/>
        </p:nvPicPr>
        <p:blipFill>
          <a:blip r:embed="rId7"/>
          <a:stretch>
            <a:fillRect/>
          </a:stretch>
        </p:blipFill>
        <p:spPr>
          <a:xfrm>
            <a:off x="3234267" y="1393139"/>
            <a:ext cx="2949787" cy="5171203"/>
          </a:xfrm>
          <a:prstGeom prst="rect">
            <a:avLst/>
          </a:prstGeom>
        </p:spPr>
      </p:pic>
      <p:sp>
        <p:nvSpPr>
          <p:cNvPr id="14" name="shop-cap7"/>
          <p:cNvSpPr/>
          <p:nvPr/>
        </p:nvSpPr>
        <p:spPr>
          <a:xfrm>
            <a:off x="3459480" y="5780964"/>
            <a:ext cx="2499360" cy="548640"/>
          </a:xfrm>
          <a:prstGeom prst="rect">
            <a:avLst/>
          </a:prstGeom>
          <a:noFill/>
          <a:ln/>
        </p:spPr>
        <p:txBody>
          <a:bodyPr wrap="square" lIns="0" tIns="0" rIns="0" bIns="0" rtlCol="0" anchor="t"/>
          <a:lstStyle/>
          <a:p>
            <a:pPr rtl="1" algn="ctr" indent="0" marL="0">
              <a:lnSpc>
                <a:spcPct val="115000"/>
              </a:lnSpc>
              <a:buNone/>
            </a:pPr>
            <a:r>
              <a:rPr lang="ar-KW" altLang="en-US" sz="1400" b="1" dirty="0">
                <a:solidFill>
                  <a:srgbClr val="58616C"/>
                </a:solidFill>
                <a:latin typeface="Cairo" pitchFamily="34" charset="0"/>
                <a:ea typeface="Cairo" pitchFamily="34" charset="-122"/>
                <a:cs typeface="Cairo" pitchFamily="34" charset="-120"/>
              </a:rPr>
              <a:t>رمزكِ في ملفكِ الشخصي</a:t>
            </a:r>
            <a:endParaRPr lang="ar-KW" sz="1400" dirty="0"/>
          </a:p>
        </p:txBody>
      </p:sp>
      <p:pic>
        <p:nvPicPr>
          <p:cNvPr id="15" name="shop-phone8" descr="شكر يذكر اسمكِ">    </p:cNvPr>
          <p:cNvPicPr>
            <a:picLocks noChangeAspect="1"/>
          </p:cNvPicPr>
          <p:nvPr/>
        </p:nvPicPr>
        <p:blipFill>
          <a:blip r:embed="rId8"/>
          <a:stretch>
            <a:fillRect/>
          </a:stretch>
        </p:blipFill>
        <p:spPr>
          <a:xfrm>
            <a:off x="1063558" y="1866009"/>
            <a:ext cx="1743844" cy="3791637"/>
          </a:xfrm>
          <a:prstGeom prst="rect">
            <a:avLst/>
          </a:prstGeom>
        </p:spPr>
      </p:pic>
      <p:pic>
        <p:nvPicPr>
          <p:cNvPr id="16" name="shop-phone8-frame" descr="Phone frame">    </p:cNvPr>
          <p:cNvPicPr>
            <a:picLocks noChangeAspect="1"/>
          </p:cNvPicPr>
          <p:nvPr/>
        </p:nvPicPr>
        <p:blipFill>
          <a:blip r:embed="rId9"/>
          <a:stretch>
            <a:fillRect/>
          </a:stretch>
        </p:blipFill>
        <p:spPr>
          <a:xfrm>
            <a:off x="460587" y="1393139"/>
            <a:ext cx="2949787" cy="5171203"/>
          </a:xfrm>
          <a:prstGeom prst="rect">
            <a:avLst/>
          </a:prstGeom>
        </p:spPr>
      </p:pic>
      <p:sp>
        <p:nvSpPr>
          <p:cNvPr id="17" name="shop-cap9"/>
          <p:cNvSpPr/>
          <p:nvPr/>
        </p:nvSpPr>
        <p:spPr>
          <a:xfrm>
            <a:off x="685800" y="5780964"/>
            <a:ext cx="2499360" cy="548640"/>
          </a:xfrm>
          <a:prstGeom prst="rect">
            <a:avLst/>
          </a:prstGeom>
          <a:noFill/>
          <a:ln/>
        </p:spPr>
        <p:txBody>
          <a:bodyPr wrap="square" lIns="0" tIns="0" rIns="0" bIns="0" rtlCol="0" anchor="t"/>
          <a:lstStyle/>
          <a:p>
            <a:pPr rtl="1" algn="ctr" indent="0" marL="0">
              <a:lnSpc>
                <a:spcPct val="115000"/>
              </a:lnSpc>
              <a:buNone/>
            </a:pPr>
            <a:r>
              <a:rPr lang="ar-KW" altLang="en-US" sz="1400" b="1" dirty="0">
                <a:solidFill>
                  <a:srgbClr val="58616C"/>
                </a:solidFill>
                <a:latin typeface="Cairo" pitchFamily="34" charset="0"/>
                <a:ea typeface="Cairo" pitchFamily="34" charset="-122"/>
                <a:cs typeface="Cairo" pitchFamily="34" charset="-120"/>
              </a:rPr>
              <a:t>شكر يذكر اسمكِ</a:t>
            </a:r>
            <a:endParaRPr lang="ar-KW" sz="1400" dirty="0"/>
          </a:p>
        </p:txBody>
      </p:sp>
      <p:sp>
        <p:nvSpPr>
          <p:cNvPr id="18" name="shop-footer10"/>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19" name="shop-pageno11"/>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08</a:t>
            </a:r>
            <a:endParaRPr lang="ar-KW" sz="1100" dirty="0"/>
          </a:p>
        </p:txBody>
      </p:sp>
      <p:pic>
        <p:nvPicPr>
          <p:cNvPr id="20" name="!!mascot-mini" descr="Lil mascot">    </p:cNvPr>
          <p:cNvPicPr>
            <a:picLocks noChangeAspect="1"/>
          </p:cNvPicPr>
          <p:nvPr/>
        </p:nvPicPr>
        <p:blipFill>
          <a:blip r:embed="rId10"/>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6F7F9"/>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sp>
        <p:nvSpPr>
          <p:cNvPr id="4" name="web-eyebrow1"/>
          <p:cNvSpPr/>
          <p:nvPr/>
        </p:nvSpPr>
        <p:spPr>
          <a:xfrm>
            <a:off x="3413760" y="777240"/>
            <a:ext cx="822960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على الويب</a:t>
            </a:r>
            <a:endParaRPr lang="ar-KW" sz="1400" dirty="0"/>
          </a:p>
        </p:txBody>
      </p:sp>
      <p:sp>
        <p:nvSpPr>
          <p:cNvPr id="5" name="web-title2"/>
          <p:cNvSpPr/>
          <p:nvPr/>
        </p:nvSpPr>
        <p:spPr>
          <a:xfrm>
            <a:off x="3413760" y="1051560"/>
            <a:ext cx="822960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ركنكِ على الويب</a:t>
            </a:r>
            <a:endParaRPr lang="ar-KW" sz="3600" dirty="0"/>
          </a:p>
        </p:txBody>
      </p:sp>
      <p:pic>
        <p:nvPicPr>
          <p:cNvPr id="16" descr="Web page showing a mom’s Corner scrolling" name="!!browser">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5428366" y="2083119"/>
            <a:ext cx="6212067" cy="3882436"/>
          </a:xfrm>
          <a:prstGeom prst="rect">
            <a:avLst/>
          </a:prstGeom>
        </p:spPr>
      </p:pic>
      <p:pic>
        <p:nvPicPr>
          <p:cNvPr id="7" name="!!browser-frame" descr="Browser window frame">    </p:cNvPr>
          <p:cNvPicPr>
            <a:picLocks noChangeAspect="1"/>
          </p:cNvPicPr>
          <p:nvPr/>
        </p:nvPicPr>
        <p:blipFill>
          <a:blip r:embed="rId5"/>
          <a:stretch>
            <a:fillRect/>
          </a:stretch>
        </p:blipFill>
        <p:spPr>
          <a:xfrm>
            <a:off x="4889664" y="1486195"/>
            <a:ext cx="7289472" cy="5357762"/>
          </a:xfrm>
          <a:prstGeom prst="rect">
            <a:avLst/>
          </a:prstGeom>
        </p:spPr>
      </p:pic>
      <p:pic>
        <p:nvPicPr>
          <p:cNvPr id="8" name="!!phone" descr="Your Corner on a phone browser">    </p:cNvPr>
          <p:cNvPicPr>
            <a:picLocks noChangeAspect="1"/>
          </p:cNvPicPr>
          <p:nvPr/>
        </p:nvPicPr>
        <p:blipFill>
          <a:blip r:embed="rId6"/>
          <a:stretch>
            <a:fillRect/>
          </a:stretch>
        </p:blipFill>
        <p:spPr>
          <a:xfrm>
            <a:off x="4007328" y="1871563"/>
            <a:ext cx="2004120" cy="4357553"/>
          </a:xfrm>
          <a:prstGeom prst="rect">
            <a:avLst/>
          </a:prstGeom>
        </p:spPr>
      </p:pic>
      <p:pic>
        <p:nvPicPr>
          <p:cNvPr id="9" name="!!phone-frame" descr="Phone frame">    </p:cNvPr>
          <p:cNvPicPr>
            <a:picLocks noChangeAspect="1"/>
          </p:cNvPicPr>
          <p:nvPr/>
        </p:nvPicPr>
        <p:blipFill>
          <a:blip r:embed="rId7"/>
          <a:stretch>
            <a:fillRect/>
          </a:stretch>
        </p:blipFill>
        <p:spPr>
          <a:xfrm>
            <a:off x="3314361" y="1328115"/>
            <a:ext cx="3390053" cy="5943024"/>
          </a:xfrm>
          <a:prstGeom prst="rect">
            <a:avLst/>
          </a:prstGeom>
        </p:spPr>
      </p:pic>
      <p:sp>
        <p:nvSpPr>
          <p:cNvPr id="10" name="web-pill3"/>
          <p:cNvSpPr/>
          <p:nvPr/>
        </p:nvSpPr>
        <p:spPr>
          <a:xfrm>
            <a:off x="551688" y="2103120"/>
            <a:ext cx="2770632" cy="457200"/>
          </a:xfrm>
          <a:prstGeom prst="roundRect">
            <a:avLst>
              <a:gd name="adj" fmla="val 50000"/>
            </a:avLst>
          </a:prstGeom>
          <a:solidFill>
            <a:srgbClr val="EBE6F0"/>
          </a:solidFill>
          <a:ln/>
        </p:spPr>
      </p:sp>
      <p:sp>
        <p:nvSpPr>
          <p:cNvPr id="11" name="web-url4"/>
          <p:cNvSpPr/>
          <p:nvPr/>
        </p:nvSpPr>
        <p:spPr>
          <a:xfrm>
            <a:off x="551688" y="2103120"/>
            <a:ext cx="2770632" cy="457200"/>
          </a:xfrm>
          <a:prstGeom prst="rect">
            <a:avLst/>
          </a:prstGeom>
          <a:noFill/>
          <a:ln/>
        </p:spPr>
        <p:txBody>
          <a:bodyPr wrap="square" lIns="0" tIns="0" rIns="0" bIns="0" rtlCol="0" anchor="ctr"/>
          <a:lstStyle/>
          <a:p>
            <a:pPr rtl="1" algn="ctr" indent="0" marL="0">
              <a:lnSpc>
                <a:spcPct val="115000"/>
              </a:lnSpc>
              <a:buNone/>
            </a:pPr>
            <a:r>
              <a:rPr lang="ar-KW" altLang="en-US" sz="1400" b="1" dirty="0">
                <a:solidFill>
                  <a:srgbClr val="39096C"/>
                </a:solidFill>
                <a:latin typeface="Cairo" pitchFamily="34" charset="0"/>
                <a:ea typeface="Cairo" pitchFamily="34" charset="-122"/>
                <a:cs typeface="Cairo" pitchFamily="34" charset="-120"/>
              </a:rPr>
              <a:t>lil-baby.com/moms/your-name</a:t>
            </a:r>
            <a:endParaRPr lang="ar-KW" sz="1400" dirty="0"/>
          </a:p>
        </p:txBody>
      </p:sp>
      <p:sp>
        <p:nvSpPr>
          <p:cNvPr id="12" name="web-quote5"/>
          <p:cNvSpPr/>
          <p:nvPr/>
        </p:nvSpPr>
        <p:spPr>
          <a:xfrm>
            <a:off x="551688" y="2880360"/>
            <a:ext cx="2770632" cy="2377440"/>
          </a:xfrm>
          <a:prstGeom prst="rect">
            <a:avLst/>
          </a:prstGeom>
          <a:noFill/>
          <a:ln/>
        </p:spPr>
        <p:txBody>
          <a:bodyPr wrap="square" lIns="0" tIns="0" rIns="0" bIns="0" rtlCol="0" anchor="t"/>
          <a:lstStyle/>
          <a:p>
            <a:pPr rtl="1" algn="r" indent="0" marL="0">
              <a:lnSpc>
                <a:spcPct val="115000"/>
              </a:lnSpc>
              <a:buNone/>
            </a:pPr>
            <a:r>
              <a:rPr lang="ar-KW" altLang="en-US" sz="2000" b="1" dirty="0">
                <a:solidFill>
                  <a:srgbClr val="2F3742"/>
                </a:solidFill>
                <a:latin typeface="Cairo" pitchFamily="34" charset="0"/>
                <a:ea typeface="Cairo" pitchFamily="34" charset="-122"/>
                <a:cs typeface="Cairo" pitchFamily="34" charset="-120"/>
              </a:rPr>
              <a:t>رابط واحد للجميع، سواء على إنستغرام أو سناب شات أو واتساب أو أي مكان تشاركين فيه.</a:t>
            </a:r>
            <a:endParaRPr lang="ar-KW" sz="2000" dirty="0"/>
          </a:p>
        </p:txBody>
      </p:sp>
      <p:sp>
        <p:nvSpPr>
          <p:cNvPr id="13" name="web-footer6"/>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14" name="web-pageno7"/>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09</a:t>
            </a:r>
            <a:endParaRPr lang="ar-KW" sz="1100" dirty="0"/>
          </a:p>
        </p:txBody>
      </p:sp>
      <p:pic>
        <p:nvPicPr>
          <p:cNvPr id="15" name="!!mascot-mini" descr="Lil mascot">    </p:cNvPr>
          <p:cNvPicPr>
            <a:picLocks noChangeAspect="1"/>
          </p:cNvPicPr>
          <p:nvPr/>
        </p:nvPicPr>
        <p:blipFill>
          <a:blip r:embed="rId8"/>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7" repeatCount="indefinite" fill="hold" display="0">
                  <p:stCondLst>
                    <p:cond delay="indefinite"/>
                  </p:stCondLst>
                  <p:endCondLst>
                    <p:cond evt="onStopAudio" delay="0">
                      <p:tgtEl>
                        <p:sldTgt/>
                      </p:tgtEl>
                    </p:cond>
                  </p:endCondLst>
                </p:cTn>
                <p:tgtEl>
                  <p:spTgt spid="1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F0F4"/>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sp>
        <p:nvSpPr>
          <p:cNvPr id="4" name="share-eyebrow1"/>
          <p:cNvSpPr/>
          <p:nvPr/>
        </p:nvSpPr>
        <p:spPr>
          <a:xfrm>
            <a:off x="8077200" y="777240"/>
            <a:ext cx="356616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المشاركة</a:t>
            </a:r>
            <a:endParaRPr lang="ar-KW" sz="1400" dirty="0"/>
          </a:p>
        </p:txBody>
      </p:sp>
      <p:sp>
        <p:nvSpPr>
          <p:cNvPr id="5" name="share-title2"/>
          <p:cNvSpPr/>
          <p:nvPr/>
        </p:nvSpPr>
        <p:spPr>
          <a:xfrm>
            <a:off x="8077200" y="1051560"/>
            <a:ext cx="3566160" cy="11887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شاركيه في أي مكان</a:t>
            </a:r>
            <a:endParaRPr lang="ar-KW" sz="3600" dirty="0"/>
          </a:p>
        </p:txBody>
      </p:sp>
      <p:sp>
        <p:nvSpPr>
          <p:cNvPr id="6" name="share-r3"/>
          <p:cNvSpPr/>
          <p:nvPr/>
        </p:nvSpPr>
        <p:spPr>
          <a:xfrm>
            <a:off x="8077200" y="2743200"/>
            <a:ext cx="3566160" cy="960120"/>
          </a:xfrm>
          <a:prstGeom prst="roundRect">
            <a:avLst>
              <a:gd name="adj" fmla="val 17143"/>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7" name="share-r4"/>
          <p:cNvSpPr/>
          <p:nvPr/>
        </p:nvSpPr>
        <p:spPr>
          <a:xfrm>
            <a:off x="11167872" y="3108960"/>
            <a:ext cx="201168" cy="201168"/>
          </a:xfrm>
          <a:prstGeom prst="ellipse">
            <a:avLst/>
          </a:prstGeom>
          <a:solidFill>
            <a:srgbClr val="20C7D9"/>
          </a:solidFill>
          <a:ln/>
        </p:spPr>
      </p:sp>
      <p:sp>
        <p:nvSpPr>
          <p:cNvPr id="8" name="share-t5"/>
          <p:cNvSpPr/>
          <p:nvPr/>
        </p:nvSpPr>
        <p:spPr>
          <a:xfrm>
            <a:off x="8214360" y="2816352"/>
            <a:ext cx="2743200" cy="822960"/>
          </a:xfrm>
          <a:prstGeom prst="rect">
            <a:avLst/>
          </a:prstGeom>
          <a:noFill/>
          <a:ln/>
        </p:spPr>
        <p:txBody>
          <a:bodyPr wrap="square" lIns="0" tIns="0" rIns="0" bIns="0" rtlCol="0" anchor="ctr"/>
          <a:lstStyle/>
          <a:p>
            <a:pPr rtl="1" algn="r" indent="0" marL="0">
              <a:lnSpc>
                <a:spcPct val="115000"/>
              </a:lnSpc>
              <a:buNone/>
            </a:pPr>
            <a:r>
              <a:rPr lang="ar-KW" altLang="en-US" sz="1600" b="1" dirty="0">
                <a:solidFill>
                  <a:srgbClr val="2F3742"/>
                </a:solidFill>
                <a:latin typeface="Cairo" pitchFamily="34" charset="0"/>
                <a:ea typeface="Cairo" pitchFamily="34" charset="-122"/>
                <a:cs typeface="Cairo" pitchFamily="34" charset="-120"/>
              </a:rPr>
              <a:t>رمز QR بهوية ليل بيبي للستوري والفعاليات</a:t>
            </a:r>
            <a:endParaRPr lang="ar-KW" sz="1600" dirty="0"/>
          </a:p>
        </p:txBody>
      </p:sp>
      <p:sp>
        <p:nvSpPr>
          <p:cNvPr id="9" name="share-r6"/>
          <p:cNvSpPr/>
          <p:nvPr/>
        </p:nvSpPr>
        <p:spPr>
          <a:xfrm>
            <a:off x="8077200" y="3886200"/>
            <a:ext cx="3566160" cy="960120"/>
          </a:xfrm>
          <a:prstGeom prst="roundRect">
            <a:avLst>
              <a:gd name="adj" fmla="val 17143"/>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0" name="share-r7"/>
          <p:cNvSpPr/>
          <p:nvPr/>
        </p:nvSpPr>
        <p:spPr>
          <a:xfrm>
            <a:off x="11167872" y="4251960"/>
            <a:ext cx="201168" cy="201168"/>
          </a:xfrm>
          <a:prstGeom prst="ellipse">
            <a:avLst/>
          </a:prstGeom>
          <a:solidFill>
            <a:srgbClr val="20C7D9"/>
          </a:solidFill>
          <a:ln/>
        </p:spPr>
      </p:sp>
      <p:sp>
        <p:nvSpPr>
          <p:cNvPr id="11" name="share-t8"/>
          <p:cNvSpPr/>
          <p:nvPr/>
        </p:nvSpPr>
        <p:spPr>
          <a:xfrm>
            <a:off x="8214360" y="3959352"/>
            <a:ext cx="2743200" cy="822960"/>
          </a:xfrm>
          <a:prstGeom prst="rect">
            <a:avLst/>
          </a:prstGeom>
          <a:noFill/>
          <a:ln/>
        </p:spPr>
        <p:txBody>
          <a:bodyPr wrap="square" lIns="0" tIns="0" rIns="0" bIns="0" rtlCol="0" anchor="ctr"/>
          <a:lstStyle/>
          <a:p>
            <a:pPr rtl="1" algn="r" indent="0" marL="0">
              <a:lnSpc>
                <a:spcPct val="115000"/>
              </a:lnSpc>
              <a:buNone/>
            </a:pPr>
            <a:r>
              <a:rPr lang="ar-KW" altLang="en-US" sz="1600" b="1" dirty="0">
                <a:solidFill>
                  <a:srgbClr val="2F3742"/>
                </a:solidFill>
                <a:latin typeface="Cairo" pitchFamily="34" charset="0"/>
                <a:ea typeface="Cairo" pitchFamily="34" charset="-122"/>
                <a:cs typeface="Cairo" pitchFamily="34" charset="-120"/>
              </a:rPr>
              <a:t>واتساب والرسائل بنقرة واحدة</a:t>
            </a:r>
            <a:endParaRPr lang="ar-KW" sz="1600" dirty="0"/>
          </a:p>
        </p:txBody>
      </p:sp>
      <p:sp>
        <p:nvSpPr>
          <p:cNvPr id="12" name="share-r9"/>
          <p:cNvSpPr/>
          <p:nvPr/>
        </p:nvSpPr>
        <p:spPr>
          <a:xfrm>
            <a:off x="8077200" y="5029200"/>
            <a:ext cx="3566160" cy="960120"/>
          </a:xfrm>
          <a:prstGeom prst="roundRect">
            <a:avLst>
              <a:gd name="adj" fmla="val 17143"/>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3" name="share-r10"/>
          <p:cNvSpPr/>
          <p:nvPr/>
        </p:nvSpPr>
        <p:spPr>
          <a:xfrm>
            <a:off x="11167872" y="5394960"/>
            <a:ext cx="201168" cy="201168"/>
          </a:xfrm>
          <a:prstGeom prst="ellipse">
            <a:avLst/>
          </a:prstGeom>
          <a:solidFill>
            <a:srgbClr val="20C7D9"/>
          </a:solidFill>
          <a:ln/>
        </p:spPr>
      </p:sp>
      <p:sp>
        <p:nvSpPr>
          <p:cNvPr id="14" name="share-t11"/>
          <p:cNvSpPr/>
          <p:nvPr/>
        </p:nvSpPr>
        <p:spPr>
          <a:xfrm>
            <a:off x="8214360" y="5102352"/>
            <a:ext cx="2743200" cy="822960"/>
          </a:xfrm>
          <a:prstGeom prst="rect">
            <a:avLst/>
          </a:prstGeom>
          <a:noFill/>
          <a:ln/>
        </p:spPr>
        <p:txBody>
          <a:bodyPr wrap="square" lIns="0" tIns="0" rIns="0" bIns="0" rtlCol="0" anchor="ctr"/>
          <a:lstStyle/>
          <a:p>
            <a:pPr rtl="1" algn="r" indent="0" marL="0">
              <a:lnSpc>
                <a:spcPct val="115000"/>
              </a:lnSpc>
              <a:buNone/>
            </a:pPr>
            <a:r>
              <a:rPr lang="ar-KW" altLang="en-US" sz="1600" b="1" dirty="0">
                <a:solidFill>
                  <a:srgbClr val="2F3742"/>
                </a:solidFill>
                <a:latin typeface="Cairo" pitchFamily="34" charset="0"/>
                <a:ea typeface="Cairo" pitchFamily="34" charset="-122"/>
                <a:cs typeface="Cairo" pitchFamily="34" charset="-120"/>
              </a:rPr>
              <a:t>روابط حملات تُحصي كل نقرة</a:t>
            </a:r>
            <a:endParaRPr lang="ar-KW" sz="1600" dirty="0"/>
          </a:p>
        </p:txBody>
      </p:sp>
      <p:pic>
        <p:nvPicPr>
          <p:cNvPr id="22" descr="App screen showing a Corner shared with a QR code" name="!!phone">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5342571" y="964568"/>
            <a:ext cx="2351153" cy="5112108"/>
          </a:xfrm>
          <a:prstGeom prst="rect">
            <a:avLst/>
          </a:prstGeom>
        </p:spPr>
      </p:pic>
      <p:pic>
        <p:nvPicPr>
          <p:cNvPr id="16" name="!!phone-frame" descr="Phone frame">    </p:cNvPr>
          <p:cNvPicPr>
            <a:picLocks noChangeAspect="1"/>
          </p:cNvPicPr>
          <p:nvPr/>
        </p:nvPicPr>
        <p:blipFill>
          <a:blip r:embed="rId5"/>
          <a:stretch>
            <a:fillRect/>
          </a:stretch>
        </p:blipFill>
        <p:spPr>
          <a:xfrm>
            <a:off x="4529610" y="327017"/>
            <a:ext cx="3977076" cy="6972119"/>
          </a:xfrm>
          <a:prstGeom prst="rect">
            <a:avLst/>
          </a:prstGeom>
        </p:spPr>
      </p:pic>
      <p:pic>
        <p:nvPicPr>
          <p:cNvPr id="17" name="!!browser" descr="Campaign links in the dashboard">    </p:cNvPr>
          <p:cNvPicPr>
            <a:picLocks noChangeAspect="1"/>
          </p:cNvPicPr>
          <p:nvPr/>
        </p:nvPicPr>
        <p:blipFill>
          <a:blip r:embed="rId6"/>
          <a:stretch>
            <a:fillRect/>
          </a:stretch>
        </p:blipFill>
        <p:spPr>
          <a:xfrm>
            <a:off x="581164" y="2509370"/>
            <a:ext cx="4339312" cy="2711996"/>
          </a:xfrm>
          <a:prstGeom prst="rect">
            <a:avLst/>
          </a:prstGeom>
        </p:spPr>
      </p:pic>
      <p:pic>
        <p:nvPicPr>
          <p:cNvPr id="18" name="!!browser-frame" descr="Browser window frame">    </p:cNvPr>
          <p:cNvPicPr>
            <a:picLocks noChangeAspect="1"/>
          </p:cNvPicPr>
          <p:nvPr/>
        </p:nvPicPr>
        <p:blipFill>
          <a:blip r:embed="rId7"/>
          <a:stretch>
            <a:fillRect/>
          </a:stretch>
        </p:blipFill>
        <p:spPr>
          <a:xfrm>
            <a:off x="204865" y="2092400"/>
            <a:ext cx="5091911" cy="3742555"/>
          </a:xfrm>
          <a:prstGeom prst="rect">
            <a:avLst/>
          </a:prstGeom>
        </p:spPr>
      </p:pic>
      <p:sp>
        <p:nvSpPr>
          <p:cNvPr id="19" name="share-footer12"/>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20" name="share-pageno13"/>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10</a:t>
            </a:r>
            <a:endParaRPr lang="ar-KW" sz="1100" dirty="0"/>
          </a:p>
        </p:txBody>
      </p:sp>
      <p:pic>
        <p:nvPicPr>
          <p:cNvPr id="21" name="!!mascot-mini" descr="Lil mascot">    </p:cNvPr>
          <p:cNvPicPr>
            <a:picLocks noChangeAspect="1"/>
          </p:cNvPicPr>
          <p:nvPr/>
        </p:nvPicPr>
        <p:blipFill>
          <a:blip r:embed="rId8"/>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00"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showWhenStopped="0">
                <p:cTn id="7" repeatCount="indefinite" fill="hold" display="0">
                  <p:stCondLst>
                    <p:cond delay="indefinite"/>
                  </p:stCondLst>
                  <p:endCondLst>
                    <p:cond evt="onStopAudio" delay="0">
                      <p:tgtEl>
                        <p:sldTgt/>
                      </p:tgtEl>
                    </p:cond>
                  </p:endCondLst>
                </p:cTn>
                <p:tgtEl>
                  <p:spTgt spid="22"/>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7F9"/>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sp>
        <p:nvSpPr>
          <p:cNvPr id="4" name="panel-eyebrow1"/>
          <p:cNvSpPr/>
          <p:nvPr/>
        </p:nvSpPr>
        <p:spPr>
          <a:xfrm>
            <a:off x="4328160" y="777240"/>
            <a:ext cx="731520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ركني</a:t>
            </a:r>
            <a:endParaRPr lang="ar-KW" sz="1400" dirty="0"/>
          </a:p>
        </p:txBody>
      </p:sp>
      <p:sp>
        <p:nvSpPr>
          <p:cNvPr id="5" name="panel-title2"/>
          <p:cNvSpPr/>
          <p:nvPr/>
        </p:nvSpPr>
        <p:spPr>
          <a:xfrm>
            <a:off x="4328160" y="1051560"/>
            <a:ext cx="731520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لوحة التحكم الخاصة بكِ</a:t>
            </a:r>
            <a:endParaRPr lang="ar-KW" sz="3600" dirty="0"/>
          </a:p>
        </p:txBody>
      </p:sp>
      <p:pic>
        <p:nvPicPr>
          <p:cNvPr id="6" name="!!browser" descr="My Boutique dashboard overview">    </p:cNvPr>
          <p:cNvPicPr>
            <a:picLocks noChangeAspect="1"/>
          </p:cNvPicPr>
          <p:nvPr/>
        </p:nvPicPr>
        <p:blipFill>
          <a:blip r:embed="rId2"/>
          <a:stretch>
            <a:fillRect/>
          </a:stretch>
        </p:blipFill>
        <p:spPr>
          <a:xfrm>
            <a:off x="5336970" y="2086859"/>
            <a:ext cx="6303421" cy="3939531"/>
          </a:xfrm>
          <a:prstGeom prst="rect">
            <a:avLst/>
          </a:prstGeom>
        </p:spPr>
      </p:pic>
      <p:pic>
        <p:nvPicPr>
          <p:cNvPr id="7" name="!!browser-frame" descr="Browser window frame">    </p:cNvPr>
          <p:cNvPicPr>
            <a:picLocks noChangeAspect="1"/>
          </p:cNvPicPr>
          <p:nvPr/>
        </p:nvPicPr>
        <p:blipFill>
          <a:blip r:embed="rId3"/>
          <a:stretch>
            <a:fillRect/>
          </a:stretch>
        </p:blipFill>
        <p:spPr>
          <a:xfrm>
            <a:off x="4790345" y="1481156"/>
            <a:ext cx="7396671" cy="5436553"/>
          </a:xfrm>
          <a:prstGeom prst="rect">
            <a:avLst/>
          </a:prstGeom>
        </p:spPr>
      </p:pic>
      <p:pic>
        <p:nvPicPr>
          <p:cNvPr id="8" name="!!phone" descr="My Boutique on a phone">    </p:cNvPr>
          <p:cNvPicPr>
            <a:picLocks noChangeAspect="1"/>
          </p:cNvPicPr>
          <p:nvPr/>
        </p:nvPicPr>
        <p:blipFill>
          <a:blip r:embed="rId4"/>
          <a:stretch>
            <a:fillRect/>
          </a:stretch>
        </p:blipFill>
        <p:spPr>
          <a:xfrm>
            <a:off x="3959267" y="1961152"/>
            <a:ext cx="1917361" cy="4168914"/>
          </a:xfrm>
          <a:prstGeom prst="rect">
            <a:avLst/>
          </a:prstGeom>
        </p:spPr>
      </p:pic>
      <p:pic>
        <p:nvPicPr>
          <p:cNvPr id="9" name="!!phone-frame" descr="Phone frame">    </p:cNvPr>
          <p:cNvPicPr>
            <a:picLocks noChangeAspect="1"/>
          </p:cNvPicPr>
          <p:nvPr/>
        </p:nvPicPr>
        <p:blipFill>
          <a:blip r:embed="rId5"/>
          <a:stretch>
            <a:fillRect/>
          </a:stretch>
        </p:blipFill>
        <p:spPr>
          <a:xfrm>
            <a:off x="3296299" y="1441230"/>
            <a:ext cx="3243298" cy="5685750"/>
          </a:xfrm>
          <a:prstGeom prst="rect">
            <a:avLst/>
          </a:prstGeom>
        </p:spPr>
      </p:pic>
      <p:sp>
        <p:nvSpPr>
          <p:cNvPr id="10" name="panel-r3"/>
          <p:cNvSpPr/>
          <p:nvPr/>
        </p:nvSpPr>
        <p:spPr>
          <a:xfrm>
            <a:off x="3258312" y="2176272"/>
            <a:ext cx="201168" cy="201168"/>
          </a:xfrm>
          <a:prstGeom prst="ellipse">
            <a:avLst/>
          </a:prstGeom>
          <a:solidFill>
            <a:srgbClr val="20C7D9"/>
          </a:solidFill>
          <a:ln/>
        </p:spPr>
      </p:sp>
      <p:sp>
        <p:nvSpPr>
          <p:cNvPr id="11" name="panel-t4"/>
          <p:cNvSpPr/>
          <p:nvPr/>
        </p:nvSpPr>
        <p:spPr>
          <a:xfrm>
            <a:off x="551688" y="2103120"/>
            <a:ext cx="2542032" cy="1005840"/>
          </a:xfrm>
          <a:prstGeom prst="rect">
            <a:avLst/>
          </a:prstGeom>
          <a:noFill/>
          <a:ln/>
        </p:spPr>
        <p:txBody>
          <a:bodyPr wrap="square" lIns="0" tIns="0" rIns="0" bIns="0" rtlCol="0" anchor="t"/>
          <a:lstStyle/>
          <a:p>
            <a:pPr rtl="1" algn="r" indent="0" marL="0">
              <a:lnSpc>
                <a:spcPct val="115000"/>
              </a:lnSpc>
              <a:buNone/>
            </a:pPr>
            <a:r>
              <a:rPr lang="ar-KW" altLang="en-US" sz="1800" b="1" dirty="0">
                <a:solidFill>
                  <a:srgbClr val="2F3742"/>
                </a:solidFill>
                <a:latin typeface="Cairo" pitchFamily="34" charset="0"/>
                <a:ea typeface="Cairo" pitchFamily="34" charset="-122"/>
                <a:cs typeface="Cairo" pitchFamily="34" charset="-120"/>
              </a:rPr>
              <a:t>اطّلعي على أرباحكِ بنظرة واحدة</a:t>
            </a:r>
            <a:endParaRPr lang="ar-KW" sz="1800" dirty="0"/>
          </a:p>
        </p:txBody>
      </p:sp>
      <p:sp>
        <p:nvSpPr>
          <p:cNvPr id="12" name="panel-r5"/>
          <p:cNvSpPr/>
          <p:nvPr/>
        </p:nvSpPr>
        <p:spPr>
          <a:xfrm>
            <a:off x="3258312" y="3456432"/>
            <a:ext cx="201168" cy="201168"/>
          </a:xfrm>
          <a:prstGeom prst="ellipse">
            <a:avLst/>
          </a:prstGeom>
          <a:solidFill>
            <a:srgbClr val="20C7D9"/>
          </a:solidFill>
          <a:ln/>
        </p:spPr>
      </p:sp>
      <p:sp>
        <p:nvSpPr>
          <p:cNvPr id="13" name="panel-t6"/>
          <p:cNvSpPr/>
          <p:nvPr/>
        </p:nvSpPr>
        <p:spPr>
          <a:xfrm>
            <a:off x="551688" y="3383280"/>
            <a:ext cx="2542032" cy="1005840"/>
          </a:xfrm>
          <a:prstGeom prst="rect">
            <a:avLst/>
          </a:prstGeom>
          <a:noFill/>
          <a:ln/>
        </p:spPr>
        <p:txBody>
          <a:bodyPr wrap="square" lIns="0" tIns="0" rIns="0" bIns="0" rtlCol="0" anchor="t"/>
          <a:lstStyle/>
          <a:p>
            <a:pPr rtl="1" algn="r" indent="0" marL="0">
              <a:lnSpc>
                <a:spcPct val="115000"/>
              </a:lnSpc>
              <a:buNone/>
            </a:pPr>
            <a:r>
              <a:rPr lang="ar-KW" altLang="en-US" sz="1800" b="1" dirty="0">
                <a:solidFill>
                  <a:srgbClr val="2F3742"/>
                </a:solidFill>
                <a:latin typeface="Cairo" pitchFamily="34" charset="0"/>
                <a:ea typeface="Cairo" pitchFamily="34" charset="-122"/>
                <a:cs typeface="Cairo" pitchFamily="34" charset="-120"/>
              </a:rPr>
              <a:t>أهداف وملخص آخر سبعة أيام</a:t>
            </a:r>
            <a:endParaRPr lang="ar-KW" sz="1800" dirty="0"/>
          </a:p>
        </p:txBody>
      </p:sp>
      <p:sp>
        <p:nvSpPr>
          <p:cNvPr id="14" name="panel-r7"/>
          <p:cNvSpPr/>
          <p:nvPr/>
        </p:nvSpPr>
        <p:spPr>
          <a:xfrm>
            <a:off x="3258312" y="4736592"/>
            <a:ext cx="201168" cy="201168"/>
          </a:xfrm>
          <a:prstGeom prst="ellipse">
            <a:avLst/>
          </a:prstGeom>
          <a:solidFill>
            <a:srgbClr val="20C7D9"/>
          </a:solidFill>
          <a:ln/>
        </p:spPr>
      </p:sp>
      <p:sp>
        <p:nvSpPr>
          <p:cNvPr id="15" name="panel-t8"/>
          <p:cNvSpPr/>
          <p:nvPr/>
        </p:nvSpPr>
        <p:spPr>
          <a:xfrm>
            <a:off x="551688" y="4663440"/>
            <a:ext cx="2542032" cy="1005840"/>
          </a:xfrm>
          <a:prstGeom prst="rect">
            <a:avLst/>
          </a:prstGeom>
          <a:noFill/>
          <a:ln/>
        </p:spPr>
        <p:txBody>
          <a:bodyPr wrap="square" lIns="0" tIns="0" rIns="0" bIns="0" rtlCol="0" anchor="t"/>
          <a:lstStyle/>
          <a:p>
            <a:pPr rtl="1" algn="r" indent="0" marL="0">
              <a:lnSpc>
                <a:spcPct val="115000"/>
              </a:lnSpc>
              <a:buNone/>
            </a:pPr>
            <a:r>
              <a:rPr lang="ar-KW" altLang="en-US" sz="1800" b="1" dirty="0">
                <a:solidFill>
                  <a:srgbClr val="2F3742"/>
                </a:solidFill>
                <a:latin typeface="Cairo" pitchFamily="34" charset="0"/>
                <a:ea typeface="Cairo" pitchFamily="34" charset="-122"/>
                <a:cs typeface="Cairo" pitchFamily="34" charset="-120"/>
              </a:rPr>
              <a:t>يعمل على هاتفكِ، بالعربية والإنجليزية</a:t>
            </a:r>
            <a:endParaRPr lang="ar-KW" sz="1800" dirty="0"/>
          </a:p>
        </p:txBody>
      </p:sp>
      <p:sp>
        <p:nvSpPr>
          <p:cNvPr id="16" name="panel-footer9"/>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17" name="panel-pageno10"/>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11</a:t>
            </a:r>
            <a:endParaRPr lang="ar-KW" sz="1100" dirty="0"/>
          </a:p>
        </p:txBody>
      </p:sp>
      <p:pic>
        <p:nvPicPr>
          <p:cNvPr id="18" name="!!mascot-mini" descr="Lil mascot">    </p:cNvPr>
          <p:cNvPicPr>
            <a:picLocks noChangeAspect="1"/>
          </p:cNvPicPr>
          <p:nvPr/>
        </p:nvPicPr>
        <p:blipFill>
          <a:blip r:embed="rId6"/>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EF0F4"/>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sp>
        <p:nvSpPr>
          <p:cNvPr id="4" name="tools-eyebrow1"/>
          <p:cNvSpPr/>
          <p:nvPr/>
        </p:nvSpPr>
        <p:spPr>
          <a:xfrm>
            <a:off x="3048000" y="777240"/>
            <a:ext cx="859536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أدواتكِ</a:t>
            </a:r>
            <a:endParaRPr lang="ar-KW" sz="1400" dirty="0"/>
          </a:p>
        </p:txBody>
      </p:sp>
      <p:sp>
        <p:nvSpPr>
          <p:cNvPr id="5" name="tools-title2"/>
          <p:cNvSpPr/>
          <p:nvPr/>
        </p:nvSpPr>
        <p:spPr>
          <a:xfrm>
            <a:off x="3048000" y="1051560"/>
            <a:ext cx="859536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أدوات تعمل لأجلكِ</a:t>
            </a:r>
            <a:endParaRPr lang="ar-KW" sz="3600" dirty="0"/>
          </a:p>
        </p:txBody>
      </p:sp>
      <p:sp>
        <p:nvSpPr>
          <p:cNvPr id="6" name="tools-tile3"/>
          <p:cNvSpPr/>
          <p:nvPr/>
        </p:nvSpPr>
        <p:spPr>
          <a:xfrm>
            <a:off x="4876800" y="1828800"/>
            <a:ext cx="6766560" cy="2057400"/>
          </a:xfrm>
          <a:prstGeom prst="roundRect">
            <a:avLst>
              <a:gd name="adj" fmla="val 9778"/>
            </a:avLst>
          </a:prstGeom>
          <a:solidFill>
            <a:srgbClr val="39096C"/>
          </a:solidFill>
          <a:ln/>
          <a:effectLst>
            <a:outerShdw sx="100000" sy="100000" kx="0" ky="0" algn="bl" rotWithShape="0" blurRad="152400" dist="38100" dir="5400000">
              <a:srgbClr val="170C28">
                <a:alpha val="10000"/>
              </a:srgbClr>
            </a:outerShdw>
          </a:effectLst>
        </p:spPr>
      </p:sp>
      <p:sp>
        <p:nvSpPr>
          <p:cNvPr id="7" name="tools-t4"/>
          <p:cNvSpPr/>
          <p:nvPr/>
        </p:nvSpPr>
        <p:spPr>
          <a:xfrm>
            <a:off x="8534400" y="2286000"/>
            <a:ext cx="2743200" cy="457200"/>
          </a:xfrm>
          <a:prstGeom prst="rect">
            <a:avLst/>
          </a:prstGeom>
          <a:noFill/>
          <a:ln/>
        </p:spPr>
        <p:txBody>
          <a:bodyPr wrap="square" lIns="0" tIns="0" rIns="0" bIns="0" rtlCol="0" anchor="ctr"/>
          <a:lstStyle/>
          <a:p>
            <a:pPr rtl="1" algn="r" indent="0" marL="0">
              <a:lnSpc>
                <a:spcPct val="115000"/>
              </a:lnSpc>
              <a:buNone/>
            </a:pPr>
            <a:r>
              <a:rPr lang="ar-KW" altLang="en-US" sz="2600" b="1" dirty="0">
                <a:solidFill>
                  <a:srgbClr val="FFFFFF"/>
                </a:solidFill>
                <a:latin typeface="Cairo" pitchFamily="34" charset="0"/>
                <a:ea typeface="Cairo" pitchFamily="34" charset="-122"/>
                <a:cs typeface="Cairo" pitchFamily="34" charset="-120"/>
              </a:rPr>
              <a:t>اختياراتكِ</a:t>
            </a:r>
            <a:endParaRPr lang="ar-KW" sz="2600" dirty="0"/>
          </a:p>
        </p:txBody>
      </p:sp>
      <p:sp>
        <p:nvSpPr>
          <p:cNvPr id="8" name="tools-t5"/>
          <p:cNvSpPr/>
          <p:nvPr/>
        </p:nvSpPr>
        <p:spPr>
          <a:xfrm>
            <a:off x="8534400" y="2834640"/>
            <a:ext cx="2743200" cy="822960"/>
          </a:xfrm>
          <a:prstGeom prst="rect">
            <a:avLst/>
          </a:prstGeom>
          <a:noFill/>
          <a:ln/>
        </p:spPr>
        <p:txBody>
          <a:bodyPr wrap="square" lIns="0" tIns="0" rIns="0" bIns="0" rtlCol="0" anchor="t"/>
          <a:lstStyle/>
          <a:p>
            <a:pPr rtl="1" algn="r" indent="0" marL="0">
              <a:lnSpc>
                <a:spcPct val="115000"/>
              </a:lnSpc>
              <a:buNone/>
            </a:pPr>
            <a:r>
              <a:rPr lang="ar-KW" altLang="en-US" sz="1700" dirty="0">
                <a:solidFill>
                  <a:srgbClr val="EBE6F0"/>
                </a:solidFill>
                <a:latin typeface="Cairo" pitchFamily="34" charset="0"/>
                <a:ea typeface="Cairo" pitchFamily="34" charset="-122"/>
                <a:cs typeface="Cairo" pitchFamily="34" charset="-120"/>
              </a:rPr>
              <a:t>اطّلعي على أداء كل منتج.</a:t>
            </a:r>
            <a:endParaRPr lang="ar-KW" sz="1700" dirty="0"/>
          </a:p>
        </p:txBody>
      </p:sp>
      <p:pic>
        <p:nvPicPr>
          <p:cNvPr id="9" name="screen~0.080" descr="Your picks in My Boutique">    </p:cNvPr>
          <p:cNvPicPr>
            <a:picLocks noChangeAspect="1"/>
          </p:cNvPicPr>
          <p:nvPr/>
        </p:nvPicPr>
        <p:blipFill>
          <a:blip r:embed="rId2"/>
          <a:stretch>
            <a:fillRect/>
          </a:stretch>
        </p:blipFill>
        <p:spPr>
          <a:xfrm>
            <a:off x="5077968" y="1965960"/>
            <a:ext cx="3136392" cy="1783080"/>
          </a:xfrm>
          <a:prstGeom prst="roundRect">
            <a:avLst>
              <a:gd name="adj" fmla="val 4103"/>
            </a:avLst>
          </a:prstGeom>
        </p:spPr>
      </p:pic>
      <p:sp>
        <p:nvSpPr>
          <p:cNvPr id="10" name="tools-outline6"/>
          <p:cNvSpPr/>
          <p:nvPr/>
        </p:nvSpPr>
        <p:spPr>
          <a:xfrm>
            <a:off x="5077968" y="1965960"/>
            <a:ext cx="3136392" cy="1783080"/>
          </a:xfrm>
          <a:prstGeom prst="roundRect">
            <a:avLst>
              <a:gd name="adj" fmla="val 4103"/>
            </a:avLst>
          </a:prstGeom>
          <a:ln w="9525">
            <a:solidFill>
              <a:srgbClr val="E3E6EA"/>
            </a:solidFill>
            <a:prstDash val="solid"/>
          </a:ln>
        </p:spPr>
      </p:sp>
      <p:sp>
        <p:nvSpPr>
          <p:cNvPr id="11" name="tools-r7"/>
          <p:cNvSpPr/>
          <p:nvPr/>
        </p:nvSpPr>
        <p:spPr>
          <a:xfrm>
            <a:off x="551688" y="1828800"/>
            <a:ext cx="4142232" cy="2057400"/>
          </a:xfrm>
          <a:prstGeom prst="roundRect">
            <a:avLst>
              <a:gd name="adj" fmla="val 9778"/>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2" name="tools-t8"/>
          <p:cNvSpPr/>
          <p:nvPr/>
        </p:nvSpPr>
        <p:spPr>
          <a:xfrm>
            <a:off x="871728" y="2011680"/>
            <a:ext cx="3502152" cy="411480"/>
          </a:xfrm>
          <a:prstGeom prst="rect">
            <a:avLst/>
          </a:prstGeom>
          <a:noFill/>
          <a:ln/>
        </p:spPr>
        <p:txBody>
          <a:bodyPr wrap="square" lIns="0" tIns="0" rIns="0" bIns="0" rtlCol="0" anchor="ctr"/>
          <a:lstStyle/>
          <a:p>
            <a:pPr rtl="1" algn="r" indent="0" marL="0">
              <a:lnSpc>
                <a:spcPct val="115000"/>
              </a:lnSpc>
              <a:buNone/>
            </a:pPr>
            <a:r>
              <a:rPr lang="ar-KW" altLang="en-US" sz="2400" b="1" dirty="0">
                <a:solidFill>
                  <a:srgbClr val="2F3742"/>
                </a:solidFill>
                <a:latin typeface="Cairo" pitchFamily="34" charset="0"/>
                <a:ea typeface="Cairo" pitchFamily="34" charset="-122"/>
                <a:cs typeface="Cairo" pitchFamily="34" charset="-120"/>
              </a:rPr>
              <a:t>مكتبة الصور</a:t>
            </a:r>
            <a:endParaRPr lang="ar-KW" sz="2400" dirty="0"/>
          </a:p>
        </p:txBody>
      </p:sp>
      <p:sp>
        <p:nvSpPr>
          <p:cNvPr id="13" name="tools-t9"/>
          <p:cNvSpPr/>
          <p:nvPr/>
        </p:nvSpPr>
        <p:spPr>
          <a:xfrm>
            <a:off x="871728" y="2432304"/>
            <a:ext cx="3502152" cy="502920"/>
          </a:xfrm>
          <a:prstGeom prst="rect">
            <a:avLst/>
          </a:prstGeom>
          <a:noFill/>
          <a:ln/>
        </p:spPr>
        <p:txBody>
          <a:bodyPr wrap="square" lIns="0" tIns="0" rIns="0" bIns="0" rtlCol="0" anchor="t"/>
          <a:lstStyle/>
          <a:p>
            <a:pPr rtl="1" algn="r" indent="0" marL="0">
              <a:lnSpc>
                <a:spcPct val="115000"/>
              </a:lnSpc>
              <a:buNone/>
            </a:pPr>
            <a:r>
              <a:rPr lang="ar-KW" altLang="en-US" sz="1400" dirty="0">
                <a:solidFill>
                  <a:srgbClr val="58616C"/>
                </a:solidFill>
                <a:latin typeface="Cairo" pitchFamily="34" charset="0"/>
                <a:ea typeface="Cairo" pitchFamily="34" charset="-122"/>
                <a:cs typeface="Cairo" pitchFamily="34" charset="-120"/>
              </a:rPr>
              <a:t>صور المنتجات جاهزة للنشر، أو نزّليها كلها.</a:t>
            </a:r>
            <a:endParaRPr lang="ar-KW" sz="1400" dirty="0"/>
          </a:p>
        </p:txBody>
      </p:sp>
      <p:pic>
        <p:nvPicPr>
          <p:cNvPr id="14" name="screen~0.080" descr="Photo library">    </p:cNvPr>
          <p:cNvPicPr>
            <a:picLocks noChangeAspect="1"/>
          </p:cNvPicPr>
          <p:nvPr/>
        </p:nvPicPr>
        <p:blipFill>
          <a:blip r:embed="rId3"/>
          <a:stretch>
            <a:fillRect/>
          </a:stretch>
        </p:blipFill>
        <p:spPr>
          <a:xfrm>
            <a:off x="1228344" y="3017520"/>
            <a:ext cx="3145536" cy="731520"/>
          </a:xfrm>
          <a:prstGeom prst="roundRect">
            <a:avLst>
              <a:gd name="adj" fmla="val 10000"/>
            </a:avLst>
          </a:prstGeom>
        </p:spPr>
      </p:pic>
      <p:sp>
        <p:nvSpPr>
          <p:cNvPr id="15" name="tools-outline10"/>
          <p:cNvSpPr/>
          <p:nvPr/>
        </p:nvSpPr>
        <p:spPr>
          <a:xfrm>
            <a:off x="1228344" y="3017520"/>
            <a:ext cx="3145536" cy="731520"/>
          </a:xfrm>
          <a:prstGeom prst="roundRect">
            <a:avLst>
              <a:gd name="adj" fmla="val 10000"/>
            </a:avLst>
          </a:prstGeom>
          <a:ln w="9525">
            <a:solidFill>
              <a:srgbClr val="E3E6EA"/>
            </a:solidFill>
            <a:prstDash val="solid"/>
          </a:ln>
        </p:spPr>
      </p:sp>
      <p:sp>
        <p:nvSpPr>
          <p:cNvPr id="16" name="tools-r11"/>
          <p:cNvSpPr/>
          <p:nvPr/>
        </p:nvSpPr>
        <p:spPr>
          <a:xfrm>
            <a:off x="7501128" y="4069080"/>
            <a:ext cx="4142232" cy="2057400"/>
          </a:xfrm>
          <a:prstGeom prst="roundRect">
            <a:avLst>
              <a:gd name="adj" fmla="val 9778"/>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7" name="tools-t12"/>
          <p:cNvSpPr/>
          <p:nvPr/>
        </p:nvSpPr>
        <p:spPr>
          <a:xfrm>
            <a:off x="7821168" y="4251960"/>
            <a:ext cx="3502152" cy="411480"/>
          </a:xfrm>
          <a:prstGeom prst="rect">
            <a:avLst/>
          </a:prstGeom>
          <a:noFill/>
          <a:ln/>
        </p:spPr>
        <p:txBody>
          <a:bodyPr wrap="square" lIns="0" tIns="0" rIns="0" bIns="0" rtlCol="0" anchor="ctr"/>
          <a:lstStyle/>
          <a:p>
            <a:pPr rtl="1" algn="r" indent="0" marL="0">
              <a:lnSpc>
                <a:spcPct val="115000"/>
              </a:lnSpc>
              <a:buNone/>
            </a:pPr>
            <a:r>
              <a:rPr lang="ar-KW" altLang="en-US" sz="2400" b="1" dirty="0">
                <a:solidFill>
                  <a:srgbClr val="2F3742"/>
                </a:solidFill>
                <a:latin typeface="Cairo" pitchFamily="34" charset="0"/>
                <a:ea typeface="Cairo" pitchFamily="34" charset="-122"/>
                <a:cs typeface="Cairo" pitchFamily="34" charset="-120"/>
              </a:rPr>
              <a:t>المهام</a:t>
            </a:r>
            <a:endParaRPr lang="ar-KW" sz="2400" dirty="0"/>
          </a:p>
        </p:txBody>
      </p:sp>
      <p:sp>
        <p:nvSpPr>
          <p:cNvPr id="18" name="tools-t13"/>
          <p:cNvSpPr/>
          <p:nvPr/>
        </p:nvSpPr>
        <p:spPr>
          <a:xfrm>
            <a:off x="7821168" y="4672584"/>
            <a:ext cx="3502152" cy="502920"/>
          </a:xfrm>
          <a:prstGeom prst="rect">
            <a:avLst/>
          </a:prstGeom>
          <a:noFill/>
          <a:ln/>
        </p:spPr>
        <p:txBody>
          <a:bodyPr wrap="square" lIns="0" tIns="0" rIns="0" bIns="0" rtlCol="0" anchor="t"/>
          <a:lstStyle/>
          <a:p>
            <a:pPr rtl="1" algn="r" indent="0" marL="0">
              <a:lnSpc>
                <a:spcPct val="115000"/>
              </a:lnSpc>
              <a:buNone/>
            </a:pPr>
            <a:r>
              <a:rPr lang="ar-KW" altLang="en-US" sz="1400" dirty="0">
                <a:solidFill>
                  <a:srgbClr val="58616C"/>
                </a:solidFill>
                <a:latin typeface="Cairo" pitchFamily="34" charset="0"/>
                <a:ea typeface="Cairo" pitchFamily="34" charset="-122"/>
                <a:cs typeface="Cairo" pitchFamily="34" charset="-120"/>
              </a:rPr>
              <a:t>طلبات من فريقنا، علّميها «منجزة» عند النشر.</a:t>
            </a:r>
            <a:endParaRPr lang="ar-KW" sz="1400" dirty="0"/>
          </a:p>
        </p:txBody>
      </p:sp>
      <p:pic>
        <p:nvPicPr>
          <p:cNvPr id="19" name="screen~0.080" descr="Briefs from the team">    </p:cNvPr>
          <p:cNvPicPr>
            <a:picLocks noChangeAspect="1"/>
          </p:cNvPicPr>
          <p:nvPr/>
        </p:nvPicPr>
        <p:blipFill>
          <a:blip r:embed="rId4"/>
          <a:stretch>
            <a:fillRect/>
          </a:stretch>
        </p:blipFill>
        <p:spPr>
          <a:xfrm>
            <a:off x="8177784" y="5257800"/>
            <a:ext cx="3145536" cy="731520"/>
          </a:xfrm>
          <a:prstGeom prst="roundRect">
            <a:avLst>
              <a:gd name="adj" fmla="val 10000"/>
            </a:avLst>
          </a:prstGeom>
        </p:spPr>
      </p:pic>
      <p:sp>
        <p:nvSpPr>
          <p:cNvPr id="20" name="tools-outline14"/>
          <p:cNvSpPr/>
          <p:nvPr/>
        </p:nvSpPr>
        <p:spPr>
          <a:xfrm>
            <a:off x="8177784" y="5257800"/>
            <a:ext cx="3145536" cy="731520"/>
          </a:xfrm>
          <a:prstGeom prst="roundRect">
            <a:avLst>
              <a:gd name="adj" fmla="val 10000"/>
            </a:avLst>
          </a:prstGeom>
          <a:ln w="9525">
            <a:solidFill>
              <a:srgbClr val="E3E6EA"/>
            </a:solidFill>
            <a:prstDash val="solid"/>
          </a:ln>
        </p:spPr>
      </p:sp>
      <p:sp>
        <p:nvSpPr>
          <p:cNvPr id="21" name="tools-tile15"/>
          <p:cNvSpPr/>
          <p:nvPr/>
        </p:nvSpPr>
        <p:spPr>
          <a:xfrm>
            <a:off x="551688" y="4069080"/>
            <a:ext cx="6766560" cy="2057400"/>
          </a:xfrm>
          <a:prstGeom prst="roundRect">
            <a:avLst>
              <a:gd name="adj" fmla="val 9778"/>
            </a:avLst>
          </a:prstGeom>
          <a:solidFill>
            <a:srgbClr val="EBE6F0"/>
          </a:solidFill>
          <a:ln/>
          <a:effectLst>
            <a:outerShdw sx="100000" sy="100000" kx="0" ky="0" algn="bl" rotWithShape="0" blurRad="152400" dist="38100" dir="5400000">
              <a:srgbClr val="170C28">
                <a:alpha val="10000"/>
              </a:srgbClr>
            </a:outerShdw>
          </a:effectLst>
        </p:spPr>
      </p:sp>
      <p:sp>
        <p:nvSpPr>
          <p:cNvPr id="22" name="tools-t16"/>
          <p:cNvSpPr/>
          <p:nvPr/>
        </p:nvSpPr>
        <p:spPr>
          <a:xfrm>
            <a:off x="4209288" y="4526280"/>
            <a:ext cx="2743200" cy="457200"/>
          </a:xfrm>
          <a:prstGeom prst="rect">
            <a:avLst/>
          </a:prstGeom>
          <a:noFill/>
          <a:ln/>
        </p:spPr>
        <p:txBody>
          <a:bodyPr wrap="square" lIns="0" tIns="0" rIns="0" bIns="0" rtlCol="0" anchor="ctr"/>
          <a:lstStyle/>
          <a:p>
            <a:pPr rtl="1" algn="r" indent="0" marL="0">
              <a:lnSpc>
                <a:spcPct val="115000"/>
              </a:lnSpc>
              <a:buNone/>
            </a:pPr>
            <a:r>
              <a:rPr lang="ar-KW" altLang="en-US" sz="2600" b="1" dirty="0">
                <a:solidFill>
                  <a:srgbClr val="39096C"/>
                </a:solidFill>
                <a:latin typeface="Cairo" pitchFamily="34" charset="0"/>
                <a:ea typeface="Cairo" pitchFamily="34" charset="-122"/>
                <a:cs typeface="Cairo" pitchFamily="34" charset="-120"/>
              </a:rPr>
              <a:t>ملفكِ الشخصي</a:t>
            </a:r>
            <a:endParaRPr lang="ar-KW" sz="2600" dirty="0"/>
          </a:p>
        </p:txBody>
      </p:sp>
      <p:sp>
        <p:nvSpPr>
          <p:cNvPr id="23" name="tools-t17"/>
          <p:cNvSpPr/>
          <p:nvPr/>
        </p:nvSpPr>
        <p:spPr>
          <a:xfrm>
            <a:off x="4209288" y="5074920"/>
            <a:ext cx="2743200" cy="822960"/>
          </a:xfrm>
          <a:prstGeom prst="rect">
            <a:avLst/>
          </a:prstGeom>
          <a:noFill/>
          <a:ln/>
        </p:spPr>
        <p:txBody>
          <a:bodyPr wrap="square" lIns="0" tIns="0" rIns="0" bIns="0" rtlCol="0" anchor="t"/>
          <a:lstStyle/>
          <a:p>
            <a:pPr rtl="1" algn="r" indent="0" marL="0">
              <a:lnSpc>
                <a:spcPct val="115000"/>
              </a:lnSpc>
              <a:buNone/>
            </a:pPr>
            <a:r>
              <a:rPr lang="ar-KW" altLang="en-US" sz="1700" dirty="0">
                <a:solidFill>
                  <a:srgbClr val="58616C"/>
                </a:solidFill>
                <a:latin typeface="Cairo" pitchFamily="34" charset="0"/>
                <a:ea typeface="Cairo" pitchFamily="34" charset="-122"/>
                <a:cs typeface="Cairo" pitchFamily="34" charset="-120"/>
              </a:rPr>
              <a:t>حتى 12 صورة و3 فيديوهات.</a:t>
            </a:r>
            <a:endParaRPr lang="ar-KW" sz="1700" dirty="0"/>
          </a:p>
        </p:txBody>
      </p:sp>
      <p:pic>
        <p:nvPicPr>
          <p:cNvPr id="24" name="screen~0.080" descr="Your profile gallery">    </p:cNvPr>
          <p:cNvPicPr>
            <a:picLocks noChangeAspect="1"/>
          </p:cNvPicPr>
          <p:nvPr/>
        </p:nvPicPr>
        <p:blipFill>
          <a:blip r:embed="rId5"/>
          <a:stretch>
            <a:fillRect/>
          </a:stretch>
        </p:blipFill>
        <p:spPr>
          <a:xfrm>
            <a:off x="752856" y="4206240"/>
            <a:ext cx="3136392" cy="1783080"/>
          </a:xfrm>
          <a:prstGeom prst="roundRect">
            <a:avLst>
              <a:gd name="adj" fmla="val 4103"/>
            </a:avLst>
          </a:prstGeom>
        </p:spPr>
      </p:pic>
      <p:sp>
        <p:nvSpPr>
          <p:cNvPr id="25" name="tools-outline18"/>
          <p:cNvSpPr/>
          <p:nvPr/>
        </p:nvSpPr>
        <p:spPr>
          <a:xfrm>
            <a:off x="752856" y="4206240"/>
            <a:ext cx="3136392" cy="1783080"/>
          </a:xfrm>
          <a:prstGeom prst="roundRect">
            <a:avLst>
              <a:gd name="adj" fmla="val 4103"/>
            </a:avLst>
          </a:prstGeom>
          <a:ln w="9525">
            <a:solidFill>
              <a:srgbClr val="E3E6EA"/>
            </a:solidFill>
            <a:prstDash val="solid"/>
          </a:ln>
        </p:spPr>
      </p:sp>
      <p:sp>
        <p:nvSpPr>
          <p:cNvPr id="26" name="tools-footer19"/>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27" name="tools-pageno20"/>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12</a:t>
            </a:r>
            <a:endParaRPr lang="ar-KW" sz="1100" dirty="0"/>
          </a:p>
        </p:txBody>
      </p:sp>
      <p:pic>
        <p:nvPicPr>
          <p:cNvPr id="28" name="!!mascot-mini" descr="Lil mascot">    </p:cNvPr>
          <p:cNvPicPr>
            <a:picLocks noChangeAspect="1"/>
          </p:cNvPicPr>
          <p:nvPr/>
        </p:nvPicPr>
        <p:blipFill>
          <a:blip r:embed="rId6"/>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2"/>
          <a:stretch>
            <a:fillRect/>
          </a:stretch>
        </p:blipFill>
        <p:spPr>
          <a:xfrm>
            <a:off x="548640" y="347472"/>
            <a:ext cx="1139838" cy="347472"/>
          </a:xfrm>
          <a:prstGeom prst="rect">
            <a:avLst/>
          </a:prstGeom>
        </p:spPr>
      </p:pic>
      <p:sp>
        <p:nvSpPr>
          <p:cNvPr id="4" name="earn-eyebrow1"/>
          <p:cNvSpPr/>
          <p:nvPr/>
        </p:nvSpPr>
        <p:spPr>
          <a:xfrm>
            <a:off x="3048000" y="777240"/>
            <a:ext cx="859536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20C7D9"/>
                </a:solidFill>
                <a:latin typeface="Cairo" pitchFamily="34" charset="0"/>
                <a:ea typeface="Cairo" pitchFamily="34" charset="-122"/>
                <a:cs typeface="Cairo" pitchFamily="34" charset="-120"/>
              </a:rPr>
              <a:t>الأرباح</a:t>
            </a:r>
            <a:endParaRPr lang="ar-KW" sz="1400" dirty="0"/>
          </a:p>
        </p:txBody>
      </p:sp>
      <p:sp>
        <p:nvSpPr>
          <p:cNvPr id="5" name="earn-title2"/>
          <p:cNvSpPr/>
          <p:nvPr/>
        </p:nvSpPr>
        <p:spPr>
          <a:xfrm>
            <a:off x="3048000" y="1051560"/>
            <a:ext cx="859536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FFFFFF"/>
                </a:solidFill>
                <a:latin typeface="Cairo" pitchFamily="34" charset="0"/>
                <a:ea typeface="Cairo" pitchFamily="34" charset="-122"/>
                <a:cs typeface="Cairo" pitchFamily="34" charset="-120"/>
              </a:rPr>
              <a:t>كيف تربحين</a:t>
            </a:r>
            <a:endParaRPr lang="ar-KW" sz="3600" dirty="0"/>
          </a:p>
        </p:txBody>
      </p:sp>
      <p:sp>
        <p:nvSpPr>
          <p:cNvPr id="6" name="earn-col3"/>
          <p:cNvSpPr/>
          <p:nvPr/>
        </p:nvSpPr>
        <p:spPr>
          <a:xfrm>
            <a:off x="8214360" y="2148840"/>
            <a:ext cx="3429000" cy="3017520"/>
          </a:xfrm>
          <a:prstGeom prst="roundRect">
            <a:avLst>
              <a:gd name="adj" fmla="val 6061"/>
            </a:avLst>
          </a:prstGeom>
          <a:solidFill>
            <a:srgbClr val="FFFFFF">
              <a:alpha val="8000"/>
            </a:srgbClr>
          </a:solidFill>
          <a:ln w="12700">
            <a:solidFill>
              <a:srgbClr val="D8AE22">
                <a:alpha val="60000"/>
              </a:srgbClr>
            </a:solidFill>
            <a:prstDash val="solid"/>
          </a:ln>
        </p:spPr>
      </p:sp>
      <p:sp>
        <p:nvSpPr>
          <p:cNvPr id="7" name="earn-r4"/>
          <p:cNvSpPr/>
          <p:nvPr/>
        </p:nvSpPr>
        <p:spPr>
          <a:xfrm>
            <a:off x="10591800" y="2468880"/>
            <a:ext cx="731520" cy="731520"/>
          </a:xfrm>
          <a:prstGeom prst="ellipse">
            <a:avLst/>
          </a:prstGeom>
          <a:solidFill>
            <a:srgbClr val="D8AE22"/>
          </a:solidFill>
          <a:ln/>
        </p:spPr>
      </p:sp>
      <p:pic>
        <p:nvPicPr>
          <p:cNvPr id="8" name="earn-icon5" descr="Rising chart">    </p:cNvPr>
          <p:cNvPicPr>
            <a:picLocks noChangeAspect="1"/>
          </p:cNvPicPr>
          <p:nvPr/>
        </p:nvPicPr>
        <p:blipFill>
          <a:blip r:embed="rId3"/>
          <a:stretch>
            <a:fillRect/>
          </a:stretch>
        </p:blipFill>
        <p:spPr>
          <a:xfrm>
            <a:off x="10789310" y="2666390"/>
            <a:ext cx="336499" cy="336499"/>
          </a:xfrm>
          <a:prstGeom prst="rect">
            <a:avLst/>
          </a:prstGeom>
        </p:spPr>
      </p:pic>
      <p:sp>
        <p:nvSpPr>
          <p:cNvPr id="9" name="earn-t6"/>
          <p:cNvSpPr/>
          <p:nvPr/>
        </p:nvSpPr>
        <p:spPr>
          <a:xfrm>
            <a:off x="8534400" y="3337560"/>
            <a:ext cx="2788920" cy="502920"/>
          </a:xfrm>
          <a:prstGeom prst="rect">
            <a:avLst/>
          </a:prstGeom>
          <a:noFill/>
          <a:ln/>
        </p:spPr>
        <p:txBody>
          <a:bodyPr wrap="square" lIns="0" tIns="0" rIns="0" bIns="0" rtlCol="0" anchor="ctr"/>
          <a:lstStyle/>
          <a:p>
            <a:pPr rtl="1" algn="r" indent="0" marL="0">
              <a:lnSpc>
                <a:spcPct val="115000"/>
              </a:lnSpc>
              <a:buNone/>
            </a:pPr>
            <a:r>
              <a:rPr lang="ar-KW" altLang="en-US" sz="2600" b="1" dirty="0">
                <a:solidFill>
                  <a:srgbClr val="D8AE22"/>
                </a:solidFill>
                <a:latin typeface="Cairo" pitchFamily="34" charset="0"/>
                <a:ea typeface="Cairo" pitchFamily="34" charset="-122"/>
                <a:cs typeface="Cairo" pitchFamily="34" charset="-120"/>
              </a:rPr>
              <a:t>العمولة</a:t>
            </a:r>
            <a:endParaRPr lang="ar-KW" sz="2600" dirty="0"/>
          </a:p>
        </p:txBody>
      </p:sp>
      <p:sp>
        <p:nvSpPr>
          <p:cNvPr id="10" name="earn-t7"/>
          <p:cNvSpPr/>
          <p:nvPr/>
        </p:nvSpPr>
        <p:spPr>
          <a:xfrm>
            <a:off x="8534400" y="3931920"/>
            <a:ext cx="2788920" cy="1143000"/>
          </a:xfrm>
          <a:prstGeom prst="rect">
            <a:avLst/>
          </a:prstGeom>
          <a:noFill/>
          <a:ln/>
        </p:spPr>
        <p:txBody>
          <a:bodyPr wrap="square" lIns="0" tIns="0" rIns="0" bIns="0" rtlCol="0" anchor="t"/>
          <a:lstStyle/>
          <a:p>
            <a:pPr rtl="1" algn="r" indent="0" marL="0">
              <a:lnSpc>
                <a:spcPct val="115000"/>
              </a:lnSpc>
              <a:buNone/>
            </a:pPr>
            <a:r>
              <a:rPr lang="ar-KW" altLang="en-US" sz="1700" dirty="0">
                <a:solidFill>
                  <a:srgbClr val="FFFFFF"/>
                </a:solidFill>
                <a:latin typeface="Cairo" pitchFamily="34" charset="0"/>
                <a:ea typeface="Cairo" pitchFamily="34" charset="-122"/>
                <a:cs typeface="Cairo" pitchFamily="34" charset="-120"/>
              </a:rPr>
              <a:t>على كل طلب مدفوع من المنتجات التي توصين بها.</a:t>
            </a:r>
            <a:endParaRPr lang="ar-KW" sz="1700" dirty="0"/>
          </a:p>
        </p:txBody>
      </p:sp>
      <p:sp>
        <p:nvSpPr>
          <p:cNvPr id="11" name="earn-col8"/>
          <p:cNvSpPr/>
          <p:nvPr/>
        </p:nvSpPr>
        <p:spPr>
          <a:xfrm>
            <a:off x="4381500" y="2148840"/>
            <a:ext cx="3429000" cy="3017520"/>
          </a:xfrm>
          <a:prstGeom prst="roundRect">
            <a:avLst>
              <a:gd name="adj" fmla="val 6061"/>
            </a:avLst>
          </a:prstGeom>
          <a:solidFill>
            <a:srgbClr val="FFFFFF">
              <a:alpha val="8000"/>
            </a:srgbClr>
          </a:solidFill>
          <a:ln w="12700">
            <a:solidFill>
              <a:srgbClr val="D8AE22">
                <a:alpha val="60000"/>
              </a:srgbClr>
            </a:solidFill>
            <a:prstDash val="solid"/>
          </a:ln>
        </p:spPr>
      </p:sp>
      <p:sp>
        <p:nvSpPr>
          <p:cNvPr id="12" name="earn-r9"/>
          <p:cNvSpPr/>
          <p:nvPr/>
        </p:nvSpPr>
        <p:spPr>
          <a:xfrm>
            <a:off x="6758940" y="2468880"/>
            <a:ext cx="731520" cy="731520"/>
          </a:xfrm>
          <a:prstGeom prst="ellipse">
            <a:avLst/>
          </a:prstGeom>
          <a:solidFill>
            <a:srgbClr val="D8AE22"/>
          </a:solidFill>
          <a:ln/>
        </p:spPr>
      </p:sp>
      <p:pic>
        <p:nvPicPr>
          <p:cNvPr id="13" name="earn-icon10" descr="Add a person">    </p:cNvPr>
          <p:cNvPicPr>
            <a:picLocks noChangeAspect="1"/>
          </p:cNvPicPr>
          <p:nvPr/>
        </p:nvPicPr>
        <p:blipFill>
          <a:blip r:embed="rId4"/>
          <a:stretch>
            <a:fillRect/>
          </a:stretch>
        </p:blipFill>
        <p:spPr>
          <a:xfrm>
            <a:off x="6956450" y="2666390"/>
            <a:ext cx="336499" cy="336499"/>
          </a:xfrm>
          <a:prstGeom prst="rect">
            <a:avLst/>
          </a:prstGeom>
        </p:spPr>
      </p:pic>
      <p:sp>
        <p:nvSpPr>
          <p:cNvPr id="14" name="earn-t11"/>
          <p:cNvSpPr/>
          <p:nvPr/>
        </p:nvSpPr>
        <p:spPr>
          <a:xfrm>
            <a:off x="4701540" y="3337560"/>
            <a:ext cx="2788920" cy="502920"/>
          </a:xfrm>
          <a:prstGeom prst="rect">
            <a:avLst/>
          </a:prstGeom>
          <a:noFill/>
          <a:ln/>
        </p:spPr>
        <p:txBody>
          <a:bodyPr wrap="square" lIns="0" tIns="0" rIns="0" bIns="0" rtlCol="0" anchor="ctr"/>
          <a:lstStyle/>
          <a:p>
            <a:pPr rtl="1" algn="r" indent="0" marL="0">
              <a:lnSpc>
                <a:spcPct val="115000"/>
              </a:lnSpc>
              <a:buNone/>
            </a:pPr>
            <a:r>
              <a:rPr lang="ar-KW" altLang="en-US" sz="2600" b="1" dirty="0">
                <a:solidFill>
                  <a:srgbClr val="D8AE22"/>
                </a:solidFill>
                <a:latin typeface="Cairo" pitchFamily="34" charset="0"/>
                <a:ea typeface="Cairo" pitchFamily="34" charset="-122"/>
                <a:cs typeface="Cairo" pitchFamily="34" charset="-120"/>
              </a:rPr>
              <a:t>مكافأة الإحالة</a:t>
            </a:r>
            <a:endParaRPr lang="ar-KW" sz="2600" dirty="0"/>
          </a:p>
        </p:txBody>
      </p:sp>
      <p:sp>
        <p:nvSpPr>
          <p:cNvPr id="15" name="earn-t12"/>
          <p:cNvSpPr/>
          <p:nvPr/>
        </p:nvSpPr>
        <p:spPr>
          <a:xfrm>
            <a:off x="4701540" y="3931920"/>
            <a:ext cx="2788920" cy="1143000"/>
          </a:xfrm>
          <a:prstGeom prst="rect">
            <a:avLst/>
          </a:prstGeom>
          <a:noFill/>
          <a:ln/>
        </p:spPr>
        <p:txBody>
          <a:bodyPr wrap="square" lIns="0" tIns="0" rIns="0" bIns="0" rtlCol="0" anchor="t"/>
          <a:lstStyle/>
          <a:p>
            <a:pPr rtl="1" algn="r" indent="0" marL="0">
              <a:lnSpc>
                <a:spcPct val="115000"/>
              </a:lnSpc>
              <a:buNone/>
            </a:pPr>
            <a:r>
              <a:rPr lang="ar-KW" altLang="en-US" sz="1700" dirty="0">
                <a:solidFill>
                  <a:srgbClr val="FFFFFF"/>
                </a:solidFill>
                <a:latin typeface="Cairo" pitchFamily="34" charset="0"/>
                <a:ea typeface="Cairo" pitchFamily="34" charset="-122"/>
                <a:cs typeface="Cairo" pitchFamily="34" charset="-120"/>
              </a:rPr>
              <a:t>حين تنضم عميلة جديدة برمزكِ وتُتم أول طلب مدفوع.</a:t>
            </a:r>
            <a:endParaRPr lang="ar-KW" sz="1700" dirty="0"/>
          </a:p>
        </p:txBody>
      </p:sp>
      <p:sp>
        <p:nvSpPr>
          <p:cNvPr id="16" name="earn-col13"/>
          <p:cNvSpPr/>
          <p:nvPr/>
        </p:nvSpPr>
        <p:spPr>
          <a:xfrm>
            <a:off x="548640" y="2148840"/>
            <a:ext cx="3429000" cy="3017520"/>
          </a:xfrm>
          <a:prstGeom prst="roundRect">
            <a:avLst>
              <a:gd name="adj" fmla="val 6061"/>
            </a:avLst>
          </a:prstGeom>
          <a:solidFill>
            <a:srgbClr val="FFFFFF">
              <a:alpha val="8000"/>
            </a:srgbClr>
          </a:solidFill>
          <a:ln w="12700">
            <a:solidFill>
              <a:srgbClr val="D8AE22">
                <a:alpha val="60000"/>
              </a:srgbClr>
            </a:solidFill>
            <a:prstDash val="solid"/>
          </a:ln>
        </p:spPr>
      </p:sp>
      <p:sp>
        <p:nvSpPr>
          <p:cNvPr id="17" name="earn-r14"/>
          <p:cNvSpPr/>
          <p:nvPr/>
        </p:nvSpPr>
        <p:spPr>
          <a:xfrm>
            <a:off x="2926080" y="2468880"/>
            <a:ext cx="731520" cy="731520"/>
          </a:xfrm>
          <a:prstGeom prst="ellipse">
            <a:avLst/>
          </a:prstGeom>
          <a:solidFill>
            <a:srgbClr val="D8AE22"/>
          </a:solidFill>
          <a:ln/>
        </p:spPr>
      </p:sp>
      <p:pic>
        <p:nvPicPr>
          <p:cNvPr id="18" name="earn-icon15" descr="Payment card">    </p:cNvPr>
          <p:cNvPicPr>
            <a:picLocks noChangeAspect="1"/>
          </p:cNvPicPr>
          <p:nvPr/>
        </p:nvPicPr>
        <p:blipFill>
          <a:blip r:embed="rId5"/>
          <a:stretch>
            <a:fillRect/>
          </a:stretch>
        </p:blipFill>
        <p:spPr>
          <a:xfrm>
            <a:off x="3123590" y="2666390"/>
            <a:ext cx="336499" cy="336499"/>
          </a:xfrm>
          <a:prstGeom prst="rect">
            <a:avLst/>
          </a:prstGeom>
        </p:spPr>
      </p:pic>
      <p:sp>
        <p:nvSpPr>
          <p:cNvPr id="19" name="earn-t16"/>
          <p:cNvSpPr/>
          <p:nvPr/>
        </p:nvSpPr>
        <p:spPr>
          <a:xfrm>
            <a:off x="868680" y="3337560"/>
            <a:ext cx="2788920" cy="502920"/>
          </a:xfrm>
          <a:prstGeom prst="rect">
            <a:avLst/>
          </a:prstGeom>
          <a:noFill/>
          <a:ln/>
        </p:spPr>
        <p:txBody>
          <a:bodyPr wrap="square" lIns="0" tIns="0" rIns="0" bIns="0" rtlCol="0" anchor="ctr"/>
          <a:lstStyle/>
          <a:p>
            <a:pPr rtl="1" algn="r" indent="0" marL="0">
              <a:lnSpc>
                <a:spcPct val="115000"/>
              </a:lnSpc>
              <a:buNone/>
            </a:pPr>
            <a:r>
              <a:rPr lang="ar-KW" altLang="en-US" sz="2600" b="1" dirty="0">
                <a:solidFill>
                  <a:srgbClr val="D8AE22"/>
                </a:solidFill>
                <a:latin typeface="Cairo" pitchFamily="34" charset="0"/>
                <a:ea typeface="Cairo" pitchFamily="34" charset="-122"/>
                <a:cs typeface="Cairo" pitchFamily="34" charset="-120"/>
              </a:rPr>
              <a:t>الدفعات</a:t>
            </a:r>
            <a:endParaRPr lang="ar-KW" sz="2600" dirty="0"/>
          </a:p>
        </p:txBody>
      </p:sp>
      <p:sp>
        <p:nvSpPr>
          <p:cNvPr id="20" name="earn-t17"/>
          <p:cNvSpPr/>
          <p:nvPr/>
        </p:nvSpPr>
        <p:spPr>
          <a:xfrm>
            <a:off x="868680" y="3931920"/>
            <a:ext cx="2788920" cy="1143000"/>
          </a:xfrm>
          <a:prstGeom prst="rect">
            <a:avLst/>
          </a:prstGeom>
          <a:noFill/>
          <a:ln/>
        </p:spPr>
        <p:txBody>
          <a:bodyPr wrap="square" lIns="0" tIns="0" rIns="0" bIns="0" rtlCol="0" anchor="t"/>
          <a:lstStyle/>
          <a:p>
            <a:pPr rtl="1" algn="r" indent="0" marL="0">
              <a:lnSpc>
                <a:spcPct val="115000"/>
              </a:lnSpc>
              <a:buNone/>
            </a:pPr>
            <a:r>
              <a:rPr lang="ar-KW" altLang="en-US" sz="1700" dirty="0">
                <a:solidFill>
                  <a:srgbClr val="FFFFFF"/>
                </a:solidFill>
                <a:latin typeface="Cairo" pitchFamily="34" charset="0"/>
                <a:ea typeface="Cairo" pitchFamily="34" charset="-122"/>
                <a:cs typeface="Cairo" pitchFamily="34" charset="-120"/>
              </a:rPr>
              <a:t>تُدفع إلى حسابكِ البنكي الموثّق بعد انتهاء فترة الإرجاع، مع كشف حساب يمكنكِ تنزيله.</a:t>
            </a:r>
            <a:endParaRPr lang="ar-KW" sz="1700" dirty="0"/>
          </a:p>
        </p:txBody>
      </p:sp>
      <p:sp>
        <p:nvSpPr>
          <p:cNvPr id="21" name="earn-sub18"/>
          <p:cNvSpPr/>
          <p:nvPr/>
        </p:nvSpPr>
        <p:spPr>
          <a:xfrm>
            <a:off x="548640" y="5486400"/>
            <a:ext cx="11094720" cy="457200"/>
          </a:xfrm>
          <a:prstGeom prst="rect">
            <a:avLst/>
          </a:prstGeom>
          <a:noFill/>
          <a:ln/>
        </p:spPr>
        <p:txBody>
          <a:bodyPr wrap="square" lIns="0" tIns="0" rIns="0" bIns="0" rtlCol="0" anchor="ctr"/>
          <a:lstStyle/>
          <a:p>
            <a:pPr rtl="1" algn="ctr" indent="0" marL="0">
              <a:lnSpc>
                <a:spcPct val="115000"/>
              </a:lnSpc>
              <a:buNone/>
            </a:pPr>
            <a:r>
              <a:rPr lang="ar-KW" altLang="en-US" sz="2000" b="1" dirty="0">
                <a:solidFill>
                  <a:srgbClr val="EBE6F0"/>
                </a:solidFill>
                <a:latin typeface="Cairo" pitchFamily="34" charset="0"/>
                <a:ea typeface="Cairo" pitchFamily="34" charset="-122"/>
                <a:cs typeface="Cairo" pitchFamily="34" charset="-120"/>
              </a:rPr>
              <a:t>نتفق مع فريق ليل بيبي على نسب أرباحكِ قبل أن تبدأي.</a:t>
            </a:r>
            <a:endParaRPr lang="ar-KW" sz="2000" dirty="0"/>
          </a:p>
        </p:txBody>
      </p:sp>
      <p:sp>
        <p:nvSpPr>
          <p:cNvPr id="22" name="earn-footer19"/>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EBE6F0"/>
                </a:solidFill>
                <a:latin typeface="Cairo" pitchFamily="34" charset="0"/>
                <a:ea typeface="Cairo" pitchFamily="34" charset="-122"/>
                <a:cs typeface="Cairo" pitchFamily="34" charset="-120"/>
              </a:rPr>
              <a:t>ركن ليل مامز · Lil’ Baby — Lil’ for little</a:t>
            </a:r>
            <a:endParaRPr lang="ar-KW" sz="1100" dirty="0"/>
          </a:p>
        </p:txBody>
      </p:sp>
      <p:sp>
        <p:nvSpPr>
          <p:cNvPr id="23" name="earn-pageno20"/>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EBE6F0"/>
                </a:solidFill>
                <a:latin typeface="Cairo" pitchFamily="34" charset="0"/>
                <a:ea typeface="Cairo" pitchFamily="34" charset="-122"/>
                <a:cs typeface="Cairo" pitchFamily="34" charset="-120"/>
              </a:rPr>
              <a:t>13</a:t>
            </a:r>
            <a:endParaRPr lang="ar-KW" sz="1100" dirty="0"/>
          </a:p>
        </p:txBody>
      </p:sp>
      <p:pic>
        <p:nvPicPr>
          <p:cNvPr id="24" name="!!mascot-mini" descr="Lil mascot">    </p:cNvPr>
          <p:cNvPicPr>
            <a:picLocks noChangeAspect="1"/>
          </p:cNvPicPr>
          <p:nvPr/>
        </p:nvPicPr>
        <p:blipFill>
          <a:blip r:embed="rId6"/>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6F7F9"/>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sp>
        <p:nvSpPr>
          <p:cNvPr id="4" name="trust-eyebrow1"/>
          <p:cNvSpPr/>
          <p:nvPr/>
        </p:nvSpPr>
        <p:spPr>
          <a:xfrm>
            <a:off x="3048000" y="777240"/>
            <a:ext cx="859536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الخصوصية والثقة</a:t>
            </a:r>
            <a:endParaRPr lang="ar-KW" sz="1400" dirty="0"/>
          </a:p>
        </p:txBody>
      </p:sp>
      <p:sp>
        <p:nvSpPr>
          <p:cNvPr id="5" name="trust-title2"/>
          <p:cNvSpPr/>
          <p:nvPr/>
        </p:nvSpPr>
        <p:spPr>
          <a:xfrm>
            <a:off x="3048000" y="1051560"/>
            <a:ext cx="859536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مبنيّ على الثقة</a:t>
            </a:r>
            <a:endParaRPr lang="ar-KW" sz="3600" dirty="0"/>
          </a:p>
        </p:txBody>
      </p:sp>
      <p:sp>
        <p:nvSpPr>
          <p:cNvPr id="6" name="trust-r3"/>
          <p:cNvSpPr/>
          <p:nvPr/>
        </p:nvSpPr>
        <p:spPr>
          <a:xfrm>
            <a:off x="5334000" y="1920240"/>
            <a:ext cx="6309360" cy="4160520"/>
          </a:xfrm>
          <a:prstGeom prst="roundRect">
            <a:avLst>
              <a:gd name="adj" fmla="val 5275"/>
            </a:avLst>
          </a:prstGeom>
          <a:solidFill>
            <a:srgbClr val="39096C"/>
          </a:solidFill>
          <a:ln/>
          <a:effectLst>
            <a:outerShdw sx="100000" sy="100000" kx="0" ky="0" algn="bl" rotWithShape="0" blurRad="152400" dist="38100" dir="5400000">
              <a:srgbClr val="170C28">
                <a:alpha val="10000"/>
              </a:srgbClr>
            </a:outerShdw>
          </a:effectLst>
        </p:spPr>
      </p:sp>
      <p:sp>
        <p:nvSpPr>
          <p:cNvPr id="7" name="trust-r4"/>
          <p:cNvSpPr/>
          <p:nvPr/>
        </p:nvSpPr>
        <p:spPr>
          <a:xfrm>
            <a:off x="10363200" y="2286000"/>
            <a:ext cx="822960" cy="822960"/>
          </a:xfrm>
          <a:prstGeom prst="ellipse">
            <a:avLst/>
          </a:prstGeom>
          <a:solidFill>
            <a:srgbClr val="20C7D9"/>
          </a:solidFill>
          <a:ln/>
        </p:spPr>
      </p:sp>
      <p:pic>
        <p:nvPicPr>
          <p:cNvPr id="8" name="trust-icon5" descr="Padlock">    </p:cNvPr>
          <p:cNvPicPr>
            <a:picLocks noChangeAspect="1"/>
          </p:cNvPicPr>
          <p:nvPr/>
        </p:nvPicPr>
        <p:blipFill>
          <a:blip r:embed="rId2"/>
          <a:stretch>
            <a:fillRect/>
          </a:stretch>
        </p:blipFill>
        <p:spPr>
          <a:xfrm>
            <a:off x="10585399" y="2508199"/>
            <a:ext cx="378562" cy="378562"/>
          </a:xfrm>
          <a:prstGeom prst="rect">
            <a:avLst/>
          </a:prstGeom>
        </p:spPr>
      </p:pic>
      <p:sp>
        <p:nvSpPr>
          <p:cNvPr id="9" name="trust-quote6"/>
          <p:cNvSpPr/>
          <p:nvPr/>
        </p:nvSpPr>
        <p:spPr>
          <a:xfrm>
            <a:off x="5791200" y="3337560"/>
            <a:ext cx="5394960" cy="2468880"/>
          </a:xfrm>
          <a:prstGeom prst="rect">
            <a:avLst/>
          </a:prstGeom>
          <a:noFill/>
          <a:ln/>
        </p:spPr>
        <p:txBody>
          <a:bodyPr wrap="square" lIns="0" tIns="0" rIns="0" bIns="0" rtlCol="0" anchor="t"/>
          <a:lstStyle/>
          <a:p>
            <a:pPr rtl="1" algn="r" indent="0" marL="0">
              <a:lnSpc>
                <a:spcPct val="112000"/>
              </a:lnSpc>
              <a:buNone/>
            </a:pPr>
            <a:r>
              <a:rPr lang="ar-KW" altLang="en-US" sz="2800" b="1" dirty="0">
                <a:solidFill>
                  <a:srgbClr val="FFFFFF"/>
                </a:solidFill>
                <a:latin typeface="Cairo" pitchFamily="34" charset="0"/>
                <a:ea typeface="Cairo" pitchFamily="34" charset="-122"/>
                <a:cs typeface="Cairo" pitchFamily="34" charset="-120"/>
              </a:rPr>
              <a:t>ترين المنتجات التي اشترتها العميلات من ركنكِ، ولا ترين أسماءهنّ ولا أرقام هواتفهنّ ولا عناوينهنّ.</a:t>
            </a:r>
            <a:endParaRPr lang="ar-KW" sz="2800" dirty="0"/>
          </a:p>
        </p:txBody>
      </p:sp>
      <p:sp>
        <p:nvSpPr>
          <p:cNvPr id="10" name="trust-r7"/>
          <p:cNvSpPr/>
          <p:nvPr/>
        </p:nvSpPr>
        <p:spPr>
          <a:xfrm>
            <a:off x="551688" y="1920240"/>
            <a:ext cx="4507992" cy="1234440"/>
          </a:xfrm>
          <a:prstGeom prst="roundRect">
            <a:avLst>
              <a:gd name="adj" fmla="val 14815"/>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1" name="trust-r8"/>
          <p:cNvSpPr/>
          <p:nvPr/>
        </p:nvSpPr>
        <p:spPr>
          <a:xfrm>
            <a:off x="4145280" y="2221992"/>
            <a:ext cx="640080" cy="640080"/>
          </a:xfrm>
          <a:prstGeom prst="ellipse">
            <a:avLst/>
          </a:prstGeom>
          <a:solidFill>
            <a:srgbClr val="20C7D9">
              <a:alpha val="30000"/>
            </a:srgbClr>
          </a:solidFill>
          <a:ln/>
        </p:spPr>
      </p:sp>
      <p:pic>
        <p:nvPicPr>
          <p:cNvPr id="12" name="trust-icon9" descr="Check mark">    </p:cNvPr>
          <p:cNvPicPr>
            <a:picLocks noChangeAspect="1"/>
          </p:cNvPicPr>
          <p:nvPr/>
        </p:nvPicPr>
        <p:blipFill>
          <a:blip r:embed="rId3"/>
          <a:stretch>
            <a:fillRect/>
          </a:stretch>
        </p:blipFill>
        <p:spPr>
          <a:xfrm>
            <a:off x="4318102" y="2394814"/>
            <a:ext cx="294437" cy="294437"/>
          </a:xfrm>
          <a:prstGeom prst="rect">
            <a:avLst/>
          </a:prstGeom>
        </p:spPr>
      </p:pic>
      <p:sp>
        <p:nvSpPr>
          <p:cNvPr id="13" name="trust-t10"/>
          <p:cNvSpPr/>
          <p:nvPr/>
        </p:nvSpPr>
        <p:spPr>
          <a:xfrm>
            <a:off x="762000" y="2011680"/>
            <a:ext cx="3200400" cy="1051560"/>
          </a:xfrm>
          <a:prstGeom prst="rect">
            <a:avLst/>
          </a:prstGeom>
          <a:noFill/>
          <a:ln/>
        </p:spPr>
        <p:txBody>
          <a:bodyPr wrap="square" lIns="0" tIns="0" rIns="0" bIns="0" rtlCol="0" anchor="ctr"/>
          <a:lstStyle/>
          <a:p>
            <a:pPr rtl="1" algn="r" indent="0" marL="0">
              <a:lnSpc>
                <a:spcPct val="115000"/>
              </a:lnSpc>
              <a:buNone/>
            </a:pPr>
            <a:r>
              <a:rPr lang="ar-KW" altLang="en-US" sz="1700" b="1" dirty="0">
                <a:solidFill>
                  <a:srgbClr val="2F3742"/>
                </a:solidFill>
                <a:latin typeface="Cairo" pitchFamily="34" charset="0"/>
                <a:ea typeface="Cairo" pitchFamily="34" charset="-122"/>
                <a:cs typeface="Cairo" pitchFamily="34" charset="-120"/>
              </a:rPr>
              <a:t>يراجع فريقنا الصور والفيديوهات قبل نشرها.</a:t>
            </a:r>
            <a:endParaRPr lang="ar-KW" sz="1700" dirty="0"/>
          </a:p>
        </p:txBody>
      </p:sp>
      <p:sp>
        <p:nvSpPr>
          <p:cNvPr id="14" name="trust-r11"/>
          <p:cNvSpPr/>
          <p:nvPr/>
        </p:nvSpPr>
        <p:spPr>
          <a:xfrm>
            <a:off x="551688" y="3337560"/>
            <a:ext cx="4507992" cy="1234440"/>
          </a:xfrm>
          <a:prstGeom prst="roundRect">
            <a:avLst>
              <a:gd name="adj" fmla="val 14815"/>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5" name="trust-r12"/>
          <p:cNvSpPr/>
          <p:nvPr/>
        </p:nvSpPr>
        <p:spPr>
          <a:xfrm>
            <a:off x="4145280" y="3639312"/>
            <a:ext cx="640080" cy="640080"/>
          </a:xfrm>
          <a:prstGeom prst="ellipse">
            <a:avLst/>
          </a:prstGeom>
          <a:solidFill>
            <a:srgbClr val="20C7D9">
              <a:alpha val="30000"/>
            </a:srgbClr>
          </a:solidFill>
          <a:ln/>
        </p:spPr>
      </p:sp>
      <p:pic>
        <p:nvPicPr>
          <p:cNvPr id="16" name="trust-icon13" descr="Shield">    </p:cNvPr>
          <p:cNvPicPr>
            <a:picLocks noChangeAspect="1"/>
          </p:cNvPicPr>
          <p:nvPr/>
        </p:nvPicPr>
        <p:blipFill>
          <a:blip r:embed="rId4"/>
          <a:stretch>
            <a:fillRect/>
          </a:stretch>
        </p:blipFill>
        <p:spPr>
          <a:xfrm>
            <a:off x="4318102" y="3812134"/>
            <a:ext cx="294437" cy="294437"/>
          </a:xfrm>
          <a:prstGeom prst="rect">
            <a:avLst/>
          </a:prstGeom>
        </p:spPr>
      </p:pic>
      <p:sp>
        <p:nvSpPr>
          <p:cNvPr id="17" name="trust-t14"/>
          <p:cNvSpPr/>
          <p:nvPr/>
        </p:nvSpPr>
        <p:spPr>
          <a:xfrm>
            <a:off x="762000" y="3429000"/>
            <a:ext cx="3200400" cy="1051560"/>
          </a:xfrm>
          <a:prstGeom prst="rect">
            <a:avLst/>
          </a:prstGeom>
          <a:noFill/>
          <a:ln/>
        </p:spPr>
        <p:txBody>
          <a:bodyPr wrap="square" lIns="0" tIns="0" rIns="0" bIns="0" rtlCol="0" anchor="ctr"/>
          <a:lstStyle/>
          <a:p>
            <a:pPr rtl="1" algn="r" indent="0" marL="0">
              <a:lnSpc>
                <a:spcPct val="115000"/>
              </a:lnSpc>
              <a:buNone/>
            </a:pPr>
            <a:r>
              <a:rPr lang="ar-KW" altLang="en-US" sz="1700" b="1" dirty="0">
                <a:solidFill>
                  <a:srgbClr val="2F3742"/>
                </a:solidFill>
                <a:latin typeface="Cairo" pitchFamily="34" charset="0"/>
                <a:ea typeface="Cairo" pitchFamily="34" charset="-122"/>
                <a:cs typeface="Cairo" pitchFamily="34" charset="-120"/>
              </a:rPr>
              <a:t>يؤكّد شخصان من فريقنا بياناتكِ البنكية.</a:t>
            </a:r>
            <a:endParaRPr lang="ar-KW" sz="1700" dirty="0"/>
          </a:p>
        </p:txBody>
      </p:sp>
      <p:sp>
        <p:nvSpPr>
          <p:cNvPr id="18" name="trust-r15"/>
          <p:cNvSpPr/>
          <p:nvPr/>
        </p:nvSpPr>
        <p:spPr>
          <a:xfrm>
            <a:off x="551688" y="4754880"/>
            <a:ext cx="4507992" cy="1234440"/>
          </a:xfrm>
          <a:prstGeom prst="roundRect">
            <a:avLst>
              <a:gd name="adj" fmla="val 14815"/>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9" name="trust-r16"/>
          <p:cNvSpPr/>
          <p:nvPr/>
        </p:nvSpPr>
        <p:spPr>
          <a:xfrm>
            <a:off x="4145280" y="5056632"/>
            <a:ext cx="640080" cy="640080"/>
          </a:xfrm>
          <a:prstGeom prst="ellipse">
            <a:avLst/>
          </a:prstGeom>
          <a:solidFill>
            <a:srgbClr val="20C7D9">
              <a:alpha val="30000"/>
            </a:srgbClr>
          </a:solidFill>
          <a:ln/>
        </p:spPr>
      </p:sp>
      <p:pic>
        <p:nvPicPr>
          <p:cNvPr id="20" name="trust-icon17" descr="Globe">    </p:cNvPr>
          <p:cNvPicPr>
            <a:picLocks noChangeAspect="1"/>
          </p:cNvPicPr>
          <p:nvPr/>
        </p:nvPicPr>
        <p:blipFill>
          <a:blip r:embed="rId5"/>
          <a:stretch>
            <a:fillRect/>
          </a:stretch>
        </p:blipFill>
        <p:spPr>
          <a:xfrm>
            <a:off x="4318102" y="5229454"/>
            <a:ext cx="294437" cy="294437"/>
          </a:xfrm>
          <a:prstGeom prst="rect">
            <a:avLst/>
          </a:prstGeom>
        </p:spPr>
      </p:pic>
      <p:sp>
        <p:nvSpPr>
          <p:cNvPr id="21" name="trust-t18"/>
          <p:cNvSpPr/>
          <p:nvPr/>
        </p:nvSpPr>
        <p:spPr>
          <a:xfrm>
            <a:off x="762000" y="4846320"/>
            <a:ext cx="3200400" cy="1051560"/>
          </a:xfrm>
          <a:prstGeom prst="rect">
            <a:avLst/>
          </a:prstGeom>
          <a:noFill/>
          <a:ln/>
        </p:spPr>
        <p:txBody>
          <a:bodyPr wrap="square" lIns="0" tIns="0" rIns="0" bIns="0" rtlCol="0" anchor="ctr"/>
          <a:lstStyle/>
          <a:p>
            <a:pPr rtl="1" algn="r" indent="0" marL="0">
              <a:lnSpc>
                <a:spcPct val="115000"/>
              </a:lnSpc>
              <a:buNone/>
            </a:pPr>
            <a:r>
              <a:rPr lang="ar-KW" altLang="en-US" sz="1700" b="1" dirty="0">
                <a:solidFill>
                  <a:srgbClr val="2F3742"/>
                </a:solidFill>
                <a:latin typeface="Cairo" pitchFamily="34" charset="0"/>
                <a:ea typeface="Cairo" pitchFamily="34" charset="-122"/>
                <a:cs typeface="Cairo" pitchFamily="34" charset="-120"/>
              </a:rPr>
              <a:t>كل شيء يعمل بالعربية والإنجليزية.</a:t>
            </a:r>
            <a:endParaRPr lang="ar-KW" sz="1700" dirty="0"/>
          </a:p>
        </p:txBody>
      </p:sp>
      <p:sp>
        <p:nvSpPr>
          <p:cNvPr id="22" name="trust-footer19"/>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23" name="trust-pageno20"/>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14</a:t>
            </a:r>
            <a:endParaRPr lang="ar-KW" sz="1100" dirty="0"/>
          </a:p>
        </p:txBody>
      </p:sp>
      <p:pic>
        <p:nvPicPr>
          <p:cNvPr id="24" name="!!mascot-mini" descr="Lil mascot">    </p:cNvPr>
          <p:cNvPicPr>
            <a:picLocks noChangeAspect="1"/>
          </p:cNvPicPr>
          <p:nvPr/>
        </p:nvPicPr>
        <p:blipFill>
          <a:blip r:embed="rId6"/>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EF0F4"/>
        </a:solidFill>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1"/>
          <a:stretch>
            <a:fillRect/>
          </a:stretch>
        </p:blipFill>
        <p:spPr>
          <a:xfrm>
            <a:off x="548640" y="347472"/>
            <a:ext cx="1139838" cy="347472"/>
          </a:xfrm>
          <a:prstGeom prst="rect">
            <a:avLst/>
          </a:prstGeom>
        </p:spPr>
      </p:pic>
      <p:sp>
        <p:nvSpPr>
          <p:cNvPr id="4" name="team-eyebrow1"/>
          <p:cNvSpPr/>
          <p:nvPr/>
        </p:nvSpPr>
        <p:spPr>
          <a:xfrm>
            <a:off x="3048000" y="777240"/>
            <a:ext cx="8595360" cy="274320"/>
          </a:xfrm>
          <a:prstGeom prst="rect">
            <a:avLst/>
          </a:prstGeom>
          <a:noFill/>
          <a:ln/>
        </p:spPr>
        <p:txBody>
          <a:bodyPr wrap="square" lIns="0" tIns="0" rIns="0" bIns="0" rtlCol="0" anchor="t"/>
          <a:lstStyle/>
          <a:p>
            <a:pPr rtl="1" algn="r" indent="0" marL="0">
              <a:lnSpc>
                <a:spcPct val="115000"/>
              </a:lnSpc>
              <a:buNone/>
            </a:pPr>
            <a:r>
              <a:rPr lang="ar-KW" altLang="en-US" sz="1400" b="1" dirty="0">
                <a:solidFill>
                  <a:srgbClr val="0B6C7A"/>
                </a:solidFill>
                <a:latin typeface="Cairo" pitchFamily="34" charset="0"/>
                <a:ea typeface="Cairo" pitchFamily="34" charset="-122"/>
                <a:cs typeface="Cairo" pitchFamily="34" charset="-120"/>
              </a:rPr>
              <a:t>فريقنا</a:t>
            </a:r>
            <a:endParaRPr lang="ar-KW" sz="1400" dirty="0"/>
          </a:p>
        </p:txBody>
      </p:sp>
      <p:sp>
        <p:nvSpPr>
          <p:cNvPr id="5" name="team-title2"/>
          <p:cNvSpPr/>
          <p:nvPr/>
        </p:nvSpPr>
        <p:spPr>
          <a:xfrm>
            <a:off x="3048000" y="1051560"/>
            <a:ext cx="8595360" cy="731520"/>
          </a:xfrm>
          <a:prstGeom prst="rect">
            <a:avLst/>
          </a:prstGeom>
          <a:noFill/>
          <a:ln/>
        </p:spPr>
        <p:txBody>
          <a:bodyPr wrap="square" lIns="0" tIns="0" rIns="0" bIns="0" rtlCol="0" anchor="t"/>
          <a:lstStyle/>
          <a:p>
            <a:pPr rtl="1" algn="r" indent="0" marL="0">
              <a:lnSpc>
                <a:spcPct val="110000"/>
              </a:lnSpc>
              <a:buNone/>
            </a:pPr>
            <a:r>
              <a:rPr lang="ar-KW" altLang="en-US" sz="3600" b="1" dirty="0">
                <a:solidFill>
                  <a:srgbClr val="2F3742"/>
                </a:solidFill>
                <a:latin typeface="Cairo" pitchFamily="34" charset="0"/>
                <a:ea typeface="Cairo" pitchFamily="34" charset="-122"/>
                <a:cs typeface="Cairo" pitchFamily="34" charset="-120"/>
              </a:rPr>
              <a:t>نحن معكِ</a:t>
            </a:r>
            <a:endParaRPr lang="ar-KW" sz="3600" dirty="0"/>
          </a:p>
        </p:txBody>
      </p:sp>
      <p:pic>
        <p:nvPicPr>
          <p:cNvPr id="6" name="team-mascot3" descr="Lil, the Lil’ Baby mascot">    </p:cNvPr>
          <p:cNvPicPr>
            <a:picLocks noChangeAspect="1"/>
          </p:cNvPicPr>
          <p:nvPr/>
        </p:nvPicPr>
        <p:blipFill>
          <a:blip r:embed="rId2"/>
          <a:stretch>
            <a:fillRect/>
          </a:stretch>
        </p:blipFill>
        <p:spPr>
          <a:xfrm>
            <a:off x="8534400" y="2880360"/>
            <a:ext cx="2743200" cy="2743200"/>
          </a:xfrm>
          <a:prstGeom prst="rect">
            <a:avLst/>
          </a:prstGeom>
        </p:spPr>
      </p:pic>
      <p:sp>
        <p:nvSpPr>
          <p:cNvPr id="7" name="team-tail4"/>
          <p:cNvSpPr/>
          <p:nvPr/>
        </p:nvSpPr>
        <p:spPr>
          <a:xfrm rot="2700000">
            <a:off x="9000744" y="2542032"/>
            <a:ext cx="310896" cy="310896"/>
          </a:xfrm>
          <a:prstGeom prst="roundRect">
            <a:avLst>
              <a:gd name="adj" fmla="val 11765"/>
            </a:avLst>
          </a:prstGeom>
          <a:solidFill>
            <a:srgbClr val="FFFFFF"/>
          </a:solidFill>
          <a:ln w="12700">
            <a:solidFill>
              <a:srgbClr val="E3E6EA"/>
            </a:solidFill>
            <a:prstDash val="solid"/>
          </a:ln>
        </p:spPr>
      </p:sp>
      <p:sp>
        <p:nvSpPr>
          <p:cNvPr id="8" name="team-r5"/>
          <p:cNvSpPr/>
          <p:nvPr/>
        </p:nvSpPr>
        <p:spPr>
          <a:xfrm>
            <a:off x="6339840" y="1920240"/>
            <a:ext cx="2743200" cy="868680"/>
          </a:xfrm>
          <a:prstGeom prst="roundRect">
            <a:avLst>
              <a:gd name="adj" fmla="val 42105"/>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9" name="team-bubble6"/>
          <p:cNvSpPr/>
          <p:nvPr/>
        </p:nvSpPr>
        <p:spPr>
          <a:xfrm>
            <a:off x="6339840" y="1920240"/>
            <a:ext cx="2743200" cy="868680"/>
          </a:xfrm>
          <a:prstGeom prst="rect">
            <a:avLst/>
          </a:prstGeom>
          <a:noFill/>
          <a:ln/>
        </p:spPr>
        <p:txBody>
          <a:bodyPr wrap="square" lIns="0" tIns="0" rIns="0" bIns="0" rtlCol="0" anchor="ctr"/>
          <a:lstStyle/>
          <a:p>
            <a:pPr rtl="1" algn="ctr" indent="0" marL="0">
              <a:lnSpc>
                <a:spcPct val="115000"/>
              </a:lnSpc>
              <a:buNone/>
            </a:pPr>
            <a:r>
              <a:rPr lang="ar-KW" altLang="en-US" sz="2000" b="1" dirty="0">
                <a:solidFill>
                  <a:srgbClr val="39096C"/>
                </a:solidFill>
                <a:latin typeface="Cairo" pitchFamily="34" charset="0"/>
                <a:ea typeface="Cairo" pitchFamily="34" charset="-122"/>
                <a:cs typeface="Cairo" pitchFamily="34" charset="-120"/>
              </a:rPr>
              <a:t>أهلًا، أنا ليل</a:t>
            </a:r>
            <a:endParaRPr lang="ar-KW" sz="2000" dirty="0"/>
          </a:p>
        </p:txBody>
      </p:sp>
      <p:sp>
        <p:nvSpPr>
          <p:cNvPr id="10" name="team-r7"/>
          <p:cNvSpPr/>
          <p:nvPr/>
        </p:nvSpPr>
        <p:spPr>
          <a:xfrm>
            <a:off x="551688" y="2194560"/>
            <a:ext cx="5056632" cy="1143000"/>
          </a:xfrm>
          <a:prstGeom prst="roundRect">
            <a:avLst>
              <a:gd name="adj" fmla="val 16000"/>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1" name="team-r8"/>
          <p:cNvSpPr/>
          <p:nvPr/>
        </p:nvSpPr>
        <p:spPr>
          <a:xfrm>
            <a:off x="4739640" y="2468880"/>
            <a:ext cx="594360" cy="594360"/>
          </a:xfrm>
          <a:prstGeom prst="ellipse">
            <a:avLst/>
          </a:prstGeom>
          <a:solidFill>
            <a:srgbClr val="20C7D9">
              <a:alpha val="30000"/>
            </a:srgbClr>
          </a:solidFill>
          <a:ln/>
        </p:spPr>
      </p:sp>
      <p:pic>
        <p:nvPicPr>
          <p:cNvPr id="12" name="team-icon9" descr="Group of people">    </p:cNvPr>
          <p:cNvPicPr>
            <a:picLocks noChangeAspect="1"/>
          </p:cNvPicPr>
          <p:nvPr/>
        </p:nvPicPr>
        <p:blipFill>
          <a:blip r:embed="rId3"/>
          <a:stretch>
            <a:fillRect/>
          </a:stretch>
        </p:blipFill>
        <p:spPr>
          <a:xfrm>
            <a:off x="4900117" y="2629357"/>
            <a:ext cx="273406" cy="273406"/>
          </a:xfrm>
          <a:prstGeom prst="rect">
            <a:avLst/>
          </a:prstGeom>
        </p:spPr>
      </p:pic>
      <p:sp>
        <p:nvSpPr>
          <p:cNvPr id="13" name="team-t10"/>
          <p:cNvSpPr/>
          <p:nvPr/>
        </p:nvSpPr>
        <p:spPr>
          <a:xfrm>
            <a:off x="762000" y="2267712"/>
            <a:ext cx="3749040" cy="996696"/>
          </a:xfrm>
          <a:prstGeom prst="rect">
            <a:avLst/>
          </a:prstGeom>
          <a:noFill/>
          <a:ln/>
        </p:spPr>
        <p:txBody>
          <a:bodyPr wrap="square" lIns="0" tIns="0" rIns="0" bIns="0" rtlCol="0" anchor="ctr"/>
          <a:lstStyle/>
          <a:p>
            <a:pPr rtl="1" algn="r" indent="0" marL="0">
              <a:lnSpc>
                <a:spcPct val="115000"/>
              </a:lnSpc>
              <a:buNone/>
            </a:pPr>
            <a:r>
              <a:rPr lang="ar-KW" altLang="en-US" sz="1800" b="1" dirty="0">
                <a:solidFill>
                  <a:srgbClr val="2F3742"/>
                </a:solidFill>
                <a:latin typeface="Cairo" pitchFamily="34" charset="0"/>
                <a:ea typeface="Cairo" pitchFamily="34" charset="-122"/>
                <a:cs typeface="Cairo" pitchFamily="34" charset="-120"/>
              </a:rPr>
              <a:t>فريق مخصّص يدير ركنكِ معكِ</a:t>
            </a:r>
            <a:endParaRPr lang="ar-KW" sz="1800" dirty="0"/>
          </a:p>
        </p:txBody>
      </p:sp>
      <p:sp>
        <p:nvSpPr>
          <p:cNvPr id="14" name="team-r11"/>
          <p:cNvSpPr/>
          <p:nvPr/>
        </p:nvSpPr>
        <p:spPr>
          <a:xfrm>
            <a:off x="551688" y="3520440"/>
            <a:ext cx="5056632" cy="1143000"/>
          </a:xfrm>
          <a:prstGeom prst="roundRect">
            <a:avLst>
              <a:gd name="adj" fmla="val 16000"/>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5" name="team-r12"/>
          <p:cNvSpPr/>
          <p:nvPr/>
        </p:nvSpPr>
        <p:spPr>
          <a:xfrm>
            <a:off x="4739640" y="3794760"/>
            <a:ext cx="594360" cy="594360"/>
          </a:xfrm>
          <a:prstGeom prst="ellipse">
            <a:avLst/>
          </a:prstGeom>
          <a:solidFill>
            <a:srgbClr val="20C7D9">
              <a:alpha val="30000"/>
            </a:srgbClr>
          </a:solidFill>
          <a:ln/>
        </p:spPr>
      </p:sp>
      <p:pic>
        <p:nvPicPr>
          <p:cNvPr id="16" name="team-icon13" descr="Photo">    </p:cNvPr>
          <p:cNvPicPr>
            <a:picLocks noChangeAspect="1"/>
          </p:cNvPicPr>
          <p:nvPr/>
        </p:nvPicPr>
        <p:blipFill>
          <a:blip r:embed="rId4"/>
          <a:stretch>
            <a:fillRect/>
          </a:stretch>
        </p:blipFill>
        <p:spPr>
          <a:xfrm>
            <a:off x="4900117" y="3955237"/>
            <a:ext cx="273406" cy="273406"/>
          </a:xfrm>
          <a:prstGeom prst="rect">
            <a:avLst/>
          </a:prstGeom>
        </p:spPr>
      </p:pic>
      <p:sp>
        <p:nvSpPr>
          <p:cNvPr id="17" name="team-t14"/>
          <p:cNvSpPr/>
          <p:nvPr/>
        </p:nvSpPr>
        <p:spPr>
          <a:xfrm>
            <a:off x="762000" y="3593592"/>
            <a:ext cx="3749040" cy="996696"/>
          </a:xfrm>
          <a:prstGeom prst="rect">
            <a:avLst/>
          </a:prstGeom>
          <a:noFill/>
          <a:ln/>
        </p:spPr>
        <p:txBody>
          <a:bodyPr wrap="square" lIns="0" tIns="0" rIns="0" bIns="0" rtlCol="0" anchor="ctr"/>
          <a:lstStyle/>
          <a:p>
            <a:pPr rtl="1" algn="r" indent="0" marL="0">
              <a:lnSpc>
                <a:spcPct val="115000"/>
              </a:lnSpc>
              <a:buNone/>
            </a:pPr>
            <a:r>
              <a:rPr lang="ar-KW" altLang="en-US" sz="1800" b="1" dirty="0">
                <a:solidFill>
                  <a:srgbClr val="2F3742"/>
                </a:solidFill>
                <a:latin typeface="Cairo" pitchFamily="34" charset="0"/>
                <a:ea typeface="Cairo" pitchFamily="34" charset="-122"/>
                <a:cs typeface="Cairo" pitchFamily="34" charset="-120"/>
              </a:rPr>
              <a:t>صور المنتجات والمهام جاهزة عند الحاجة</a:t>
            </a:r>
            <a:endParaRPr lang="ar-KW" sz="1800" dirty="0"/>
          </a:p>
        </p:txBody>
      </p:sp>
      <p:sp>
        <p:nvSpPr>
          <p:cNvPr id="18" name="team-r15"/>
          <p:cNvSpPr/>
          <p:nvPr/>
        </p:nvSpPr>
        <p:spPr>
          <a:xfrm>
            <a:off x="551688" y="4846320"/>
            <a:ext cx="5056632" cy="1143000"/>
          </a:xfrm>
          <a:prstGeom prst="roundRect">
            <a:avLst>
              <a:gd name="adj" fmla="val 16000"/>
            </a:avLst>
          </a:prstGeom>
          <a:solidFill>
            <a:srgbClr val="FFFFFF"/>
          </a:solidFill>
          <a:ln w="9525">
            <a:solidFill>
              <a:srgbClr val="E3E6EA"/>
            </a:solidFill>
            <a:prstDash val="solid"/>
          </a:ln>
          <a:effectLst>
            <a:outerShdw sx="100000" sy="100000" kx="0" ky="0" algn="bl" rotWithShape="0" blurRad="152400" dist="38100" dir="5400000">
              <a:srgbClr val="170C28">
                <a:alpha val="10000"/>
              </a:srgbClr>
            </a:outerShdw>
          </a:effectLst>
        </p:spPr>
      </p:sp>
      <p:sp>
        <p:nvSpPr>
          <p:cNvPr id="19" name="team-r16"/>
          <p:cNvSpPr/>
          <p:nvPr/>
        </p:nvSpPr>
        <p:spPr>
          <a:xfrm>
            <a:off x="4739640" y="5120640"/>
            <a:ext cx="594360" cy="594360"/>
          </a:xfrm>
          <a:prstGeom prst="ellipse">
            <a:avLst/>
          </a:prstGeom>
          <a:solidFill>
            <a:srgbClr val="20C7D9">
              <a:alpha val="30000"/>
            </a:srgbClr>
          </a:solidFill>
          <a:ln/>
        </p:spPr>
      </p:sp>
      <p:pic>
        <p:nvPicPr>
          <p:cNvPr id="20" name="team-icon17" descr="Chat bubble">    </p:cNvPr>
          <p:cNvPicPr>
            <a:picLocks noChangeAspect="1"/>
          </p:cNvPicPr>
          <p:nvPr/>
        </p:nvPicPr>
        <p:blipFill>
          <a:blip r:embed="rId5"/>
          <a:stretch>
            <a:fillRect/>
          </a:stretch>
        </p:blipFill>
        <p:spPr>
          <a:xfrm>
            <a:off x="4900117" y="5281117"/>
            <a:ext cx="273406" cy="273406"/>
          </a:xfrm>
          <a:prstGeom prst="rect">
            <a:avLst/>
          </a:prstGeom>
        </p:spPr>
      </p:pic>
      <p:sp>
        <p:nvSpPr>
          <p:cNvPr id="21" name="team-t18"/>
          <p:cNvSpPr/>
          <p:nvPr/>
        </p:nvSpPr>
        <p:spPr>
          <a:xfrm>
            <a:off x="762000" y="4919472"/>
            <a:ext cx="3749040" cy="996696"/>
          </a:xfrm>
          <a:prstGeom prst="rect">
            <a:avLst/>
          </a:prstGeom>
          <a:noFill/>
          <a:ln/>
        </p:spPr>
        <p:txBody>
          <a:bodyPr wrap="square" lIns="0" tIns="0" rIns="0" bIns="0" rtlCol="0" anchor="ctr"/>
          <a:lstStyle/>
          <a:p>
            <a:pPr rtl="1" algn="r" indent="0" marL="0">
              <a:lnSpc>
                <a:spcPct val="115000"/>
              </a:lnSpc>
              <a:buNone/>
            </a:pPr>
            <a:r>
              <a:rPr lang="ar-KW" altLang="en-US" sz="1800" b="1" dirty="0">
                <a:solidFill>
                  <a:srgbClr val="2F3742"/>
                </a:solidFill>
                <a:latin typeface="Cairo" pitchFamily="34" charset="0"/>
                <a:ea typeface="Cairo" pitchFamily="34" charset="-122"/>
                <a:cs typeface="Cairo" pitchFamily="34" charset="-120"/>
              </a:rPr>
              <a:t>مساعدة عبر واتساب ‎+965 6653 3357 أو ‎info@lilbabykw.com</a:t>
            </a:r>
            <a:endParaRPr lang="ar-KW" sz="1800" dirty="0"/>
          </a:p>
        </p:txBody>
      </p:sp>
      <p:sp>
        <p:nvSpPr>
          <p:cNvPr id="22" name="team-footer19"/>
          <p:cNvSpPr/>
          <p:nvPr/>
        </p:nvSpPr>
        <p:spPr>
          <a:xfrm>
            <a:off x="4328160" y="6382512"/>
            <a:ext cx="7315200" cy="274320"/>
          </a:xfrm>
          <a:prstGeom prst="rect">
            <a:avLst/>
          </a:prstGeom>
          <a:noFill/>
          <a:ln/>
        </p:spPr>
        <p:txBody>
          <a:bodyPr wrap="square" lIns="0" tIns="0" rIns="0" bIns="0" rtlCol="0" anchor="ctr"/>
          <a:lstStyle/>
          <a:p>
            <a:pPr rtl="1" algn="r" indent="0" marL="0">
              <a:lnSpc>
                <a:spcPct val="115000"/>
              </a:lnSpc>
              <a:buNone/>
            </a:pPr>
            <a:r>
              <a:rPr lang="ar-KW" altLang="en-US" sz="1100" dirty="0">
                <a:solidFill>
                  <a:srgbClr val="58616C"/>
                </a:solidFill>
                <a:latin typeface="Cairo" pitchFamily="34" charset="0"/>
                <a:ea typeface="Cairo" pitchFamily="34" charset="-122"/>
                <a:cs typeface="Cairo" pitchFamily="34" charset="-120"/>
              </a:rPr>
              <a:t>ركن ليل مامز · Lil’ Baby — Lil’ for little</a:t>
            </a:r>
            <a:endParaRPr lang="ar-KW" sz="1100" dirty="0"/>
          </a:p>
        </p:txBody>
      </p:sp>
      <p:sp>
        <p:nvSpPr>
          <p:cNvPr id="23" name="team-pageno20"/>
          <p:cNvSpPr/>
          <p:nvPr/>
        </p:nvSpPr>
        <p:spPr>
          <a:xfrm>
            <a:off x="1024128" y="6382512"/>
            <a:ext cx="548640" cy="274320"/>
          </a:xfrm>
          <a:prstGeom prst="rect">
            <a:avLst/>
          </a:prstGeom>
          <a:noFill/>
          <a:ln/>
        </p:spPr>
        <p:txBody>
          <a:bodyPr wrap="square" lIns="0" tIns="0" rIns="0" bIns="0" rtlCol="0" anchor="ctr"/>
          <a:lstStyle/>
          <a:p>
            <a:pPr rtl="1" algn="l" indent="0" marL="0">
              <a:lnSpc>
                <a:spcPct val="115000"/>
              </a:lnSpc>
              <a:buNone/>
            </a:pPr>
            <a:r>
              <a:rPr lang="ar-KW" altLang="en-US" sz="1100" b="1" dirty="0">
                <a:solidFill>
                  <a:srgbClr val="58616C"/>
                </a:solidFill>
                <a:latin typeface="Cairo" pitchFamily="34" charset="0"/>
                <a:ea typeface="Cairo" pitchFamily="34" charset="-122"/>
                <a:cs typeface="Cairo" pitchFamily="34" charset="-120"/>
              </a:rPr>
              <a:t>15</a:t>
            </a:r>
            <a:endParaRPr lang="ar-KW" sz="1100" dirty="0"/>
          </a:p>
        </p:txBody>
      </p:sp>
      <p:pic>
        <p:nvPicPr>
          <p:cNvPr id="24" name="!!mascot-mini" descr="Lil mascot">    </p:cNvPr>
          <p:cNvPicPr>
            <a:picLocks noChangeAspect="1"/>
          </p:cNvPicPr>
          <p:nvPr/>
        </p:nvPicPr>
        <p:blipFill>
          <a:blip r:embed="rId6"/>
          <a:stretch>
            <a:fillRect/>
          </a:stretch>
        </p:blipFill>
        <p:spPr>
          <a:xfrm>
            <a:off x="548640" y="6327648"/>
            <a:ext cx="384048" cy="384048"/>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logo" descr="Lil’ Baby logo">    </p:cNvPr>
          <p:cNvPicPr>
            <a:picLocks noChangeAspect="1"/>
          </p:cNvPicPr>
          <p:nvPr/>
        </p:nvPicPr>
        <p:blipFill>
          <a:blip r:embed="rId2"/>
          <a:stretch>
            <a:fillRect/>
          </a:stretch>
        </p:blipFill>
        <p:spPr>
          <a:xfrm>
            <a:off x="548640" y="347472"/>
            <a:ext cx="1139838" cy="347472"/>
          </a:xfrm>
          <a:prstGeom prst="rect">
            <a:avLst/>
          </a:prstGeom>
        </p:spPr>
      </p:pic>
      <p:sp>
        <p:nvSpPr>
          <p:cNvPr id="4" name="join-title1"/>
          <p:cNvSpPr/>
          <p:nvPr/>
        </p:nvSpPr>
        <p:spPr>
          <a:xfrm>
            <a:off x="4328160" y="914400"/>
            <a:ext cx="7132320" cy="1828800"/>
          </a:xfrm>
          <a:prstGeom prst="rect">
            <a:avLst/>
          </a:prstGeom>
          <a:noFill/>
          <a:ln/>
        </p:spPr>
        <p:txBody>
          <a:bodyPr wrap="square" lIns="0" tIns="0" rIns="0" bIns="0" rtlCol="0" anchor="ctr"/>
          <a:lstStyle/>
          <a:p>
            <a:pPr rtl="1" algn="r" indent="0" marL="0">
              <a:lnSpc>
                <a:spcPct val="110000"/>
              </a:lnSpc>
              <a:buNone/>
            </a:pPr>
            <a:r>
              <a:rPr lang="ar-KW" altLang="en-US" sz="5000" b="1" dirty="0">
                <a:solidFill>
                  <a:srgbClr val="FFFFFF"/>
                </a:solidFill>
                <a:latin typeface="Cairo" pitchFamily="34" charset="0"/>
                <a:ea typeface="Cairo" pitchFamily="34" charset="-122"/>
                <a:cs typeface="Cairo" pitchFamily="34" charset="-120"/>
              </a:rPr>
              <a:t>انضمّي إلى ركن ليل مامز</a:t>
            </a:r>
            <a:endParaRPr lang="ar-KW" sz="5000" dirty="0"/>
          </a:p>
        </p:txBody>
      </p:sp>
      <p:sp>
        <p:nvSpPr>
          <p:cNvPr id="5" name="join-tagline2"/>
          <p:cNvSpPr/>
          <p:nvPr/>
        </p:nvSpPr>
        <p:spPr>
          <a:xfrm>
            <a:off x="5516880" y="2834640"/>
            <a:ext cx="5943600" cy="365760"/>
          </a:xfrm>
          <a:prstGeom prst="rect">
            <a:avLst/>
          </a:prstGeom>
          <a:noFill/>
          <a:ln/>
        </p:spPr>
        <p:txBody>
          <a:bodyPr wrap="square" lIns="0" tIns="0" rIns="0" bIns="0" rtlCol="0" anchor="t"/>
          <a:lstStyle/>
          <a:p>
            <a:pPr rtl="1" algn="r" indent="0" marL="0">
              <a:lnSpc>
                <a:spcPct val="115000"/>
              </a:lnSpc>
              <a:buNone/>
            </a:pPr>
            <a:r>
              <a:rPr lang="ar-KW" altLang="en-US" sz="1800" b="1" spc="300" kern="0" dirty="0">
                <a:solidFill>
                  <a:srgbClr val="20C7D9"/>
                </a:solidFill>
                <a:latin typeface="Cairo" pitchFamily="34" charset="0"/>
                <a:ea typeface="Cairo" pitchFamily="34" charset="-122"/>
                <a:cs typeface="Cairo" pitchFamily="34" charset="-120"/>
              </a:rPr>
              <a:t>LIL’ FOR LITTLE</a:t>
            </a:r>
            <a:endParaRPr lang="ar-KW" sz="1800" dirty="0"/>
          </a:p>
        </p:txBody>
      </p:sp>
      <p:sp>
        <p:nvSpPr>
          <p:cNvPr id="6" name="join-sub3"/>
          <p:cNvSpPr/>
          <p:nvPr/>
        </p:nvSpPr>
        <p:spPr>
          <a:xfrm>
            <a:off x="4511040" y="3383280"/>
            <a:ext cx="6949440" cy="548640"/>
          </a:xfrm>
          <a:prstGeom prst="rect">
            <a:avLst/>
          </a:prstGeom>
          <a:noFill/>
          <a:ln/>
        </p:spPr>
        <p:txBody>
          <a:bodyPr wrap="square" lIns="0" tIns="0" rIns="0" bIns="0" rtlCol="0" anchor="t"/>
          <a:lstStyle/>
          <a:p>
            <a:pPr rtl="1" algn="r" indent="0" marL="0">
              <a:lnSpc>
                <a:spcPct val="115000"/>
              </a:lnSpc>
              <a:buNone/>
            </a:pPr>
            <a:r>
              <a:rPr lang="ar-KW" altLang="en-US" sz="2400" dirty="0">
                <a:solidFill>
                  <a:srgbClr val="EBE6F0"/>
                </a:solidFill>
                <a:latin typeface="Cairo" pitchFamily="34" charset="0"/>
                <a:ea typeface="Cairo" pitchFamily="34" charset="-122"/>
                <a:cs typeface="Cairo" pitchFamily="34" charset="-120"/>
              </a:rPr>
              <a:t>لنبنِ ركنكِ معًا.</a:t>
            </a:r>
            <a:endParaRPr lang="ar-KW" sz="2400" dirty="0"/>
          </a:p>
        </p:txBody>
      </p:sp>
      <p:sp>
        <p:nvSpPr>
          <p:cNvPr id="7" name="join-num4"/>
          <p:cNvSpPr/>
          <p:nvPr/>
        </p:nvSpPr>
        <p:spPr>
          <a:xfrm>
            <a:off x="11039856" y="4160520"/>
            <a:ext cx="420624" cy="420624"/>
          </a:xfrm>
          <a:prstGeom prst="ellipse">
            <a:avLst/>
          </a:prstGeom>
          <a:solidFill>
            <a:srgbClr val="20C7D9"/>
          </a:solidFill>
          <a:ln/>
        </p:spPr>
        <p:txBody>
          <a:bodyPr wrap="square" lIns="0" tIns="0" rIns="0" bIns="0" rtlCol="0" anchor="ctr"/>
          <a:lstStyle/>
          <a:p>
            <a:pPr rtl="1" algn="ctr" indent="0" marL="0">
              <a:lnSpc>
                <a:spcPct val="115000"/>
              </a:lnSpc>
              <a:buNone/>
            </a:pPr>
            <a:r>
              <a:rPr lang="ar-KW" altLang="en-US" sz="1600" b="1" dirty="0">
                <a:solidFill>
                  <a:srgbClr val="06333A"/>
                </a:solidFill>
                <a:latin typeface="Cairo" pitchFamily="34" charset="0"/>
                <a:ea typeface="Cairo" pitchFamily="34" charset="-122"/>
                <a:cs typeface="Cairo" pitchFamily="34" charset="-120"/>
              </a:rPr>
              <a:t>1</a:t>
            </a:r>
            <a:endParaRPr lang="ar-KW" sz="1600" dirty="0"/>
          </a:p>
        </p:txBody>
      </p:sp>
      <p:sp>
        <p:nvSpPr>
          <p:cNvPr id="8" name="join-t5"/>
          <p:cNvSpPr/>
          <p:nvPr/>
        </p:nvSpPr>
        <p:spPr>
          <a:xfrm>
            <a:off x="4419600" y="4160520"/>
            <a:ext cx="6400800" cy="420624"/>
          </a:xfrm>
          <a:prstGeom prst="rect">
            <a:avLst/>
          </a:prstGeom>
          <a:noFill/>
          <a:ln/>
        </p:spPr>
        <p:txBody>
          <a:bodyPr wrap="square" lIns="0" tIns="0" rIns="0" bIns="0" rtlCol="0" anchor="ctr"/>
          <a:lstStyle/>
          <a:p>
            <a:pPr rtl="1" algn="r" indent="0" marL="0">
              <a:lnSpc>
                <a:spcPct val="115000"/>
              </a:lnSpc>
              <a:buNone/>
            </a:pPr>
            <a:r>
              <a:rPr lang="ar-KW" altLang="en-US" sz="1800" dirty="0">
                <a:solidFill>
                  <a:srgbClr val="FFFFFF"/>
                </a:solidFill>
                <a:latin typeface="Cairo" pitchFamily="34" charset="0"/>
                <a:ea typeface="Cairo" pitchFamily="34" charset="-122"/>
                <a:cs typeface="Cairo" pitchFamily="34" charset="-120"/>
              </a:rPr>
              <a:t>أخبرينا أنكِ معنا</a:t>
            </a:r>
            <a:endParaRPr lang="ar-KW" sz="1800" dirty="0"/>
          </a:p>
        </p:txBody>
      </p:sp>
      <p:sp>
        <p:nvSpPr>
          <p:cNvPr id="9" name="join-num6"/>
          <p:cNvSpPr/>
          <p:nvPr/>
        </p:nvSpPr>
        <p:spPr>
          <a:xfrm>
            <a:off x="11039856" y="4727448"/>
            <a:ext cx="420624" cy="420624"/>
          </a:xfrm>
          <a:prstGeom prst="ellipse">
            <a:avLst/>
          </a:prstGeom>
          <a:solidFill>
            <a:srgbClr val="20C7D9"/>
          </a:solidFill>
          <a:ln/>
        </p:spPr>
        <p:txBody>
          <a:bodyPr wrap="square" lIns="0" tIns="0" rIns="0" bIns="0" rtlCol="0" anchor="ctr"/>
          <a:lstStyle/>
          <a:p>
            <a:pPr rtl="1" algn="ctr" indent="0" marL="0">
              <a:lnSpc>
                <a:spcPct val="115000"/>
              </a:lnSpc>
              <a:buNone/>
            </a:pPr>
            <a:r>
              <a:rPr lang="ar-KW" altLang="en-US" sz="1600" b="1" dirty="0">
                <a:solidFill>
                  <a:srgbClr val="06333A"/>
                </a:solidFill>
                <a:latin typeface="Cairo" pitchFamily="34" charset="0"/>
                <a:ea typeface="Cairo" pitchFamily="34" charset="-122"/>
                <a:cs typeface="Cairo" pitchFamily="34" charset="-120"/>
              </a:rPr>
              <a:t>2</a:t>
            </a:r>
            <a:endParaRPr lang="ar-KW" sz="1600" dirty="0"/>
          </a:p>
        </p:txBody>
      </p:sp>
      <p:sp>
        <p:nvSpPr>
          <p:cNvPr id="10" name="join-t7"/>
          <p:cNvSpPr/>
          <p:nvPr/>
        </p:nvSpPr>
        <p:spPr>
          <a:xfrm>
            <a:off x="4419600" y="4727448"/>
            <a:ext cx="6400800" cy="420624"/>
          </a:xfrm>
          <a:prstGeom prst="rect">
            <a:avLst/>
          </a:prstGeom>
          <a:noFill/>
          <a:ln/>
        </p:spPr>
        <p:txBody>
          <a:bodyPr wrap="square" lIns="0" tIns="0" rIns="0" bIns="0" rtlCol="0" anchor="ctr"/>
          <a:lstStyle/>
          <a:p>
            <a:pPr rtl="1" algn="r" indent="0" marL="0">
              <a:lnSpc>
                <a:spcPct val="115000"/>
              </a:lnSpc>
              <a:buNone/>
            </a:pPr>
            <a:r>
              <a:rPr lang="ar-KW" altLang="en-US" sz="1800" dirty="0">
                <a:solidFill>
                  <a:srgbClr val="FFFFFF"/>
                </a:solidFill>
                <a:latin typeface="Cairo" pitchFamily="34" charset="0"/>
                <a:ea typeface="Cairo" pitchFamily="34" charset="-122"/>
                <a:cs typeface="Cairo" pitchFamily="34" charset="-120"/>
              </a:rPr>
              <a:t>نجهّز ركنكِ ونرسل لكِ الدعوة</a:t>
            </a:r>
            <a:endParaRPr lang="ar-KW" sz="1800" dirty="0"/>
          </a:p>
        </p:txBody>
      </p:sp>
      <p:sp>
        <p:nvSpPr>
          <p:cNvPr id="11" name="join-num8"/>
          <p:cNvSpPr/>
          <p:nvPr/>
        </p:nvSpPr>
        <p:spPr>
          <a:xfrm>
            <a:off x="11039856" y="5294376"/>
            <a:ext cx="420624" cy="420624"/>
          </a:xfrm>
          <a:prstGeom prst="ellipse">
            <a:avLst/>
          </a:prstGeom>
          <a:solidFill>
            <a:srgbClr val="20C7D9"/>
          </a:solidFill>
          <a:ln/>
        </p:spPr>
        <p:txBody>
          <a:bodyPr wrap="square" lIns="0" tIns="0" rIns="0" bIns="0" rtlCol="0" anchor="ctr"/>
          <a:lstStyle/>
          <a:p>
            <a:pPr rtl="1" algn="ctr" indent="0" marL="0">
              <a:lnSpc>
                <a:spcPct val="115000"/>
              </a:lnSpc>
              <a:buNone/>
            </a:pPr>
            <a:r>
              <a:rPr lang="ar-KW" altLang="en-US" sz="1600" b="1" dirty="0">
                <a:solidFill>
                  <a:srgbClr val="06333A"/>
                </a:solidFill>
                <a:latin typeface="Cairo" pitchFamily="34" charset="0"/>
                <a:ea typeface="Cairo" pitchFamily="34" charset="-122"/>
                <a:cs typeface="Cairo" pitchFamily="34" charset="-120"/>
              </a:rPr>
              <a:t>3</a:t>
            </a:r>
            <a:endParaRPr lang="ar-KW" sz="1600" dirty="0"/>
          </a:p>
        </p:txBody>
      </p:sp>
      <p:sp>
        <p:nvSpPr>
          <p:cNvPr id="12" name="join-t9"/>
          <p:cNvSpPr/>
          <p:nvPr/>
        </p:nvSpPr>
        <p:spPr>
          <a:xfrm>
            <a:off x="4419600" y="5294376"/>
            <a:ext cx="6400800" cy="420624"/>
          </a:xfrm>
          <a:prstGeom prst="rect">
            <a:avLst/>
          </a:prstGeom>
          <a:noFill/>
          <a:ln/>
        </p:spPr>
        <p:txBody>
          <a:bodyPr wrap="square" lIns="0" tIns="0" rIns="0" bIns="0" rtlCol="0" anchor="ctr"/>
          <a:lstStyle/>
          <a:p>
            <a:pPr rtl="1" algn="r" indent="0" marL="0">
              <a:lnSpc>
                <a:spcPct val="115000"/>
              </a:lnSpc>
              <a:buNone/>
            </a:pPr>
            <a:r>
              <a:rPr lang="ar-KW" altLang="en-US" sz="1800" dirty="0">
                <a:solidFill>
                  <a:srgbClr val="FFFFFF"/>
                </a:solidFill>
                <a:latin typeface="Cairo" pitchFamily="34" charset="0"/>
                <a:ea typeface="Cairo" pitchFamily="34" charset="-122"/>
                <a:cs typeface="Cairo" pitchFamily="34" charset="-120"/>
              </a:rPr>
              <a:t>اختاري منتجاتكِ وشاركي رابطكِ</a:t>
            </a:r>
            <a:endParaRPr lang="ar-KW" sz="1800" dirty="0"/>
          </a:p>
        </p:txBody>
      </p:sp>
      <p:sp>
        <p:nvSpPr>
          <p:cNvPr id="13" name="join-contact10"/>
          <p:cNvSpPr/>
          <p:nvPr/>
        </p:nvSpPr>
        <p:spPr>
          <a:xfrm>
            <a:off x="2773680" y="6172200"/>
            <a:ext cx="8686800" cy="365760"/>
          </a:xfrm>
          <a:prstGeom prst="rect">
            <a:avLst/>
          </a:prstGeom>
          <a:noFill/>
          <a:ln/>
        </p:spPr>
        <p:txBody>
          <a:bodyPr wrap="square" lIns="0" tIns="0" rIns="0" bIns="0" rtlCol="0" anchor="ctr"/>
          <a:lstStyle/>
          <a:p>
            <a:pPr rtl="1" algn="r" indent="0" marL="0">
              <a:lnSpc>
                <a:spcPct val="115000"/>
              </a:lnSpc>
              <a:buNone/>
            </a:pPr>
            <a:r>
              <a:rPr lang="ar-KW" altLang="en-US" sz="1400" b="1" dirty="0">
                <a:solidFill>
                  <a:srgbClr val="20C7D9"/>
                </a:solidFill>
                <a:latin typeface="Cairo" pitchFamily="34" charset="0"/>
                <a:ea typeface="Cairo" pitchFamily="34" charset="-122"/>
                <a:cs typeface="Cairo" pitchFamily="34" charset="-120"/>
              </a:rPr>
              <a:t>فريق ليل بيبي · واتساب ‎+965 6653 3357 · info@lilbabykw.com</a:t>
            </a:r>
            <a:endParaRPr lang="ar-KW" sz="1400" dirty="0"/>
          </a:p>
        </p:txBody>
      </p:sp>
      <p:pic>
        <p:nvPicPr>
          <p:cNvPr id="14" name="join-mascot11" descr="Lil, the Lil’ Baby mascot">    </p:cNvPr>
          <p:cNvPicPr>
            <a:picLocks noChangeAspect="1"/>
          </p:cNvPicPr>
          <p:nvPr/>
        </p:nvPicPr>
        <p:blipFill>
          <a:blip r:embed="rId3"/>
          <a:stretch>
            <a:fillRect/>
          </a:stretch>
        </p:blipFill>
        <p:spPr>
          <a:xfrm>
            <a:off x="1310640" y="2103120"/>
            <a:ext cx="2651760" cy="2651760"/>
          </a:xfrm>
          <a:prstGeom prst="rect">
            <a:avLst/>
          </a:prstGeom>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1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Lil’ Baby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Lil’moms Corner</dc:title>
  <dc:subject>Lil’ Baby</dc:subject>
  <dc:creator>Lil’ Baby</dc:creator>
  <cp:lastModifiedBy>Lil’ Baby</cp:lastModifiedBy>
  <cp:revision>1</cp:revision>
  <dcterms:created xsi:type="dcterms:W3CDTF">2026-11-03T14:45:36Z</dcterms:created>
  <dcterms:modified xsi:type="dcterms:W3CDTF">2026-11-03T14:45:36Z</dcterms:modified>
</cp:coreProperties>
</file>